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firstSlideNum="0" strictFirstAndLastChars="0" saveSubsetFonts="1" showSpecialPlsOnTitleSld="0">
  <p:sldMasterIdLst>
    <p:sldMasterId id="2147483673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Proxima Nova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ProximaNova-bold.fntdata"/><Relationship Id="rId14" Type="http://schemas.openxmlformats.org/officeDocument/2006/relationships/slide" Target="slides/slide9.xml"/><Relationship Id="rId36" Type="http://schemas.openxmlformats.org/officeDocument/2006/relationships/font" Target="fonts/ProximaNova-regular.fntdata"/><Relationship Id="rId17" Type="http://schemas.openxmlformats.org/officeDocument/2006/relationships/slide" Target="slides/slide12.xml"/><Relationship Id="rId39" Type="http://schemas.openxmlformats.org/officeDocument/2006/relationships/font" Target="fonts/ProximaNova-boldItalic.fntdata"/><Relationship Id="rId16" Type="http://schemas.openxmlformats.org/officeDocument/2006/relationships/slide" Target="slides/slide11.xml"/><Relationship Id="rId38" Type="http://schemas.openxmlformats.org/officeDocument/2006/relationships/font" Target="fonts/ProximaNova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df9288727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df9288727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df9288727_2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3" name="Google Shape;163;g5df9288727_2_67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df9288727_2_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5df9288727_2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Your class is already rostered and linked to your LCSD email. Just sign up.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df9288727_2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5df9288727_2_79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df9288727_2_8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df9288727_2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df9288727_2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df9288727_2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df9288727_2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df9288727_2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df9288727_2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5df9288727_2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df9288727_2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5df9288727_2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5df9288727_2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5df9288727_2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5df9288727_2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5df9288727_2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df9288727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df9288727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df9288727_2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5df9288727_2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5df9288727_2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5df9288727_2_16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5df9288727_2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5df9288727_2_187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5df9288727_2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5df9288727_2_21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5df9288727_2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5df9288727_2_23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df9288727_2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g5df9288727_2_26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5df9288727_2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5df9288727_2_28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5df9288727_2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5df9288727_2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5df9288727_2_3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" name="Google Shape;424;g5df9288727_2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5df9288727_2_3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5" name="Google Shape;435;g5df9288727_2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df9288727_2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5df9288727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5df9288727_2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5df9288727_2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df9288727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3" name="Google Shape;123;g5df9288727_2_17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df9288727_2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5df9288727_2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df9288727_2_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5df9288727_2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df9288727_2_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g5df9288727_2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df9288727_2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df9288727_2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df9288727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You need to sign into your account on the app or online by using your LCSD email address. LCSD has a paid version and you do not need to send invitations. Your classes are already rostered and should appear under your LCSD account. </a:t>
            </a:r>
            <a:endParaRPr/>
          </a:p>
        </p:txBody>
      </p:sp>
      <p:sp>
        <p:nvSpPr>
          <p:cNvPr id="154" name="Google Shape;154;g5df9288727_2_59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 1">
  <p:cSld name="Ca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8" name="Google Shape;58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" name="Google Shape;5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2" name="Google Shape;6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7" name="Google Shape;77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1" name="Google Shape;8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5" name="Google Shape;85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6" name="Google Shape;86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0" name="Google Shape;9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" name="Google Shape;93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 1">
  <p:cSld name="Caption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letely blank">
  <p:cSld name="BLANK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7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4" name="Google Shape;5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remind.com/" TargetMode="External"/><Relationship Id="rId4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Relationship Id="rId4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Relationship Id="rId6" Type="http://schemas.openxmlformats.org/officeDocument/2006/relationships/image" Target="../media/image39.png"/><Relationship Id="rId7" Type="http://schemas.openxmlformats.org/officeDocument/2006/relationships/image" Target="../media/image2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Relationship Id="rId6" Type="http://schemas.openxmlformats.org/officeDocument/2006/relationships/image" Target="../media/image24.png"/><Relationship Id="rId7" Type="http://schemas.openxmlformats.org/officeDocument/2006/relationships/image" Target="../media/image26.png"/><Relationship Id="rId8" Type="http://schemas.openxmlformats.org/officeDocument/2006/relationships/image" Target="../media/image3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Relationship Id="rId6" Type="http://schemas.openxmlformats.org/officeDocument/2006/relationships/image" Target="../media/image35.png"/><Relationship Id="rId7" Type="http://schemas.openxmlformats.org/officeDocument/2006/relationships/image" Target="../media/image2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Relationship Id="rId6" Type="http://schemas.openxmlformats.org/officeDocument/2006/relationships/image" Target="../media/image24.png"/><Relationship Id="rId7" Type="http://schemas.openxmlformats.org/officeDocument/2006/relationships/image" Target="../media/image26.png"/><Relationship Id="rId8" Type="http://schemas.openxmlformats.org/officeDocument/2006/relationships/image" Target="../media/image4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png"/><Relationship Id="rId4" Type="http://schemas.openxmlformats.org/officeDocument/2006/relationships/image" Target="../media/image32.png"/><Relationship Id="rId5" Type="http://schemas.openxmlformats.org/officeDocument/2006/relationships/image" Target="../media/image30.png"/><Relationship Id="rId6" Type="http://schemas.openxmlformats.org/officeDocument/2006/relationships/image" Target="../media/image36.png"/><Relationship Id="rId7" Type="http://schemas.openxmlformats.org/officeDocument/2006/relationships/image" Target="../media/image4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Relationship Id="rId6" Type="http://schemas.openxmlformats.org/officeDocument/2006/relationships/image" Target="../media/image37.png"/><Relationship Id="rId7" Type="http://schemas.openxmlformats.org/officeDocument/2006/relationships/image" Target="../media/image3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4.png"/><Relationship Id="rId4" Type="http://schemas.openxmlformats.org/officeDocument/2006/relationships/image" Target="../media/image38.png"/><Relationship Id="rId5" Type="http://schemas.openxmlformats.org/officeDocument/2006/relationships/image" Target="../media/image41.png"/><Relationship Id="rId6" Type="http://schemas.openxmlformats.org/officeDocument/2006/relationships/hyperlink" Target="https://help.remind.com/hc/en-us" TargetMode="External"/><Relationship Id="rId7" Type="http://schemas.openxmlformats.org/officeDocument/2006/relationships/image" Target="../media/image4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pewinternet.org/2015/04/09/teens-social-media-technology-2015/" TargetMode="External"/><Relationship Id="rId4" Type="http://schemas.openxmlformats.org/officeDocument/2006/relationships/hyperlink" Target="http://www.pewinternet.org/2015/08/26/chapter-1-always-on-connectivity/" TargetMode="External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A89DC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9623" y="1593775"/>
            <a:ext cx="3784754" cy="7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8"/>
          <p:cNvSpPr txBox="1"/>
          <p:nvPr/>
        </p:nvSpPr>
        <p:spPr>
          <a:xfrm>
            <a:off x="311700" y="2410675"/>
            <a:ext cx="8520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Reach students and parents where they are.</a:t>
            </a:r>
            <a:endParaRPr b="1" sz="20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28"/>
          <p:cNvSpPr/>
          <p:nvPr/>
        </p:nvSpPr>
        <p:spPr>
          <a:xfrm>
            <a:off x="0" y="4137300"/>
            <a:ext cx="9144000" cy="1006200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TO THE EDUCATOR LEADING PD:</a:t>
            </a:r>
            <a:br>
              <a:rPr b="1"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These presenter notes will appear throughout with tips and suggestions for your session.</a:t>
            </a:r>
            <a:b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They’re easy to remove before you present—just click on the gray bar and hit delete!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2556" y="0"/>
            <a:ext cx="39576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7"/>
          <p:cNvSpPr txBox="1"/>
          <p:nvPr>
            <p:ph idx="1" type="body"/>
          </p:nvPr>
        </p:nvSpPr>
        <p:spPr>
          <a:xfrm>
            <a:off x="685800" y="815850"/>
            <a:ext cx="4016400" cy="24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WHAT CLASS OWNERS SEE</a:t>
            </a:r>
            <a:b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How does Remind work?</a:t>
            </a:r>
            <a:endParaRPr b="1" sz="2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C634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C31"/>
              </a:buClr>
              <a:buSzPts val="1400"/>
              <a:buFont typeface="Proxima Nova"/>
              <a:buChar char="●"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See who’s joined a class in real time. (Personal contact information doesn’t appear.)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C31"/>
              </a:buClr>
              <a:buSzPts val="1400"/>
              <a:buFont typeface="Proxima Nova"/>
              <a:buChar char="●"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Send a class announcement or start a conversation.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C31"/>
              </a:buClr>
              <a:buSzPts val="1400"/>
              <a:buFont typeface="Proxima Nova"/>
              <a:buChar char="●"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Check your delivery summary to see who’s received your messages.</a:t>
            </a:r>
            <a:b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7" name="Google Shape;167;p37"/>
          <p:cNvSpPr/>
          <p:nvPr/>
        </p:nvSpPr>
        <p:spPr>
          <a:xfrm>
            <a:off x="0" y="4137300"/>
            <a:ext cx="9220200" cy="1006200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0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TO THE EDUCATOR LEADING PD:</a:t>
            </a:r>
            <a:br>
              <a:rPr b="1"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Open Remind in your browser to demonstrate how the participant list looks when people join.</a:t>
            </a:r>
            <a:b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Then, send a sample announcement.</a:t>
            </a:r>
            <a:b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8"/>
          <p:cNvSpPr txBox="1"/>
          <p:nvPr/>
        </p:nvSpPr>
        <p:spPr>
          <a:xfrm>
            <a:off x="635050" y="788000"/>
            <a:ext cx="3744000" cy="27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Set up your account</a:t>
            </a:r>
            <a:endParaRPr b="1" sz="2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Download the free app for iOS and Android or visit </a:t>
            </a:r>
            <a:r>
              <a:rPr b="1" lang="en-US" u="sng">
                <a:solidFill>
                  <a:srgbClr val="4A89DC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Remind.com</a:t>
            </a: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 to sign up. 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Click </a:t>
            </a:r>
            <a:r>
              <a:rPr b="1"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Create Class</a:t>
            </a: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 to set up your first class. Then, invite a partner to join by: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82C31"/>
              </a:buClr>
              <a:buSzPts val="1400"/>
              <a:buFont typeface="Proxima Nova"/>
              <a:buChar char="●"/>
            </a:pP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Texting your class code to 81010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82C31"/>
              </a:buClr>
              <a:buSzPts val="1400"/>
              <a:buFont typeface="Proxima Nova"/>
              <a:buChar char="●"/>
            </a:pP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Entering your class code in the app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You can also add them directly with an email address or cell phone number.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2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i="0" sz="1200" u="none" cap="none" strike="noStrike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i="0" sz="1200" u="none" cap="none" strike="noStrike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3" name="Google Shape;17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6356" y="0"/>
            <a:ext cx="39576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8"/>
          <p:cNvSpPr/>
          <p:nvPr/>
        </p:nvSpPr>
        <p:spPr>
          <a:xfrm>
            <a:off x="0" y="4137300"/>
            <a:ext cx="9144000" cy="1006200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TO THE EDUCATOR LEADING PD: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Participants will use these sample classes for some hands-on activities, coming right up.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After they’re done, they can archive these classes by going to class settings.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9"/>
          <p:cNvSpPr/>
          <p:nvPr/>
        </p:nvSpPr>
        <p:spPr>
          <a:xfrm>
            <a:off x="0" y="4137300"/>
            <a:ext cx="9144000" cy="1006200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TO THE EDUCATOR LEADING PD:</a:t>
            </a:r>
            <a:br>
              <a:rPr b="1"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Encourage your participants to try out the following features with the sample class they just created!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1" name="Google Shape;181;p39"/>
          <p:cNvSpPr txBox="1"/>
          <p:nvPr>
            <p:ph idx="4294967295" type="body"/>
          </p:nvPr>
        </p:nvSpPr>
        <p:spPr>
          <a:xfrm>
            <a:off x="311700" y="2219325"/>
            <a:ext cx="8520600" cy="7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Features</a:t>
            </a:r>
            <a:endParaRPr b="1" sz="3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0"/>
          <p:cNvSpPr txBox="1"/>
          <p:nvPr>
            <p:ph idx="1" type="body"/>
          </p:nvPr>
        </p:nvSpPr>
        <p:spPr>
          <a:xfrm>
            <a:off x="685800" y="757775"/>
            <a:ext cx="3645000" cy="370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Messaging that works for you</a:t>
            </a:r>
            <a:endParaRPr b="1"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Set </a:t>
            </a:r>
            <a:r>
              <a:rPr b="1"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hours</a:t>
            </a: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 to let students and parents know the best times to reach you.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Send an announcement </a:t>
            </a:r>
            <a:r>
              <a:rPr b="1"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to an entire class </a:t>
            </a: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or personalize messages to </a:t>
            </a:r>
            <a:r>
              <a:rPr b="1"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individuals and smaller groups</a:t>
            </a: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363C3F"/>
              </a:buClr>
              <a:buFont typeface="Proxima Nova"/>
              <a:buNone/>
            </a:pPr>
            <a:r>
              <a:t/>
            </a:r>
            <a:endParaRPr b="1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363C3F"/>
              </a:buClr>
              <a:buFont typeface="Proxima Nova"/>
              <a:buNone/>
            </a:pPr>
            <a:r>
              <a:rPr b="1"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Turn off replies </a:t>
            </a: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when you’re done with a conversation.</a:t>
            </a:r>
            <a:r>
              <a:rPr b="1"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b="1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363C3F"/>
              </a:buClr>
              <a:buFont typeface="Proxima Nova"/>
              <a:buNone/>
            </a:pPr>
            <a:r>
              <a:t/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363C3F"/>
              </a:buClr>
              <a:buFont typeface="Proxima Nova"/>
              <a:buNone/>
            </a:pPr>
            <a:r>
              <a:t/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7" name="Google Shape;18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6356" y="0"/>
            <a:ext cx="39576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0"/>
          <p:cNvSpPr/>
          <p:nvPr/>
        </p:nvSpPr>
        <p:spPr>
          <a:xfrm>
            <a:off x="-76200" y="4174050"/>
            <a:ext cx="9218400" cy="1006200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TO THE EDUCATOR LEADING PD:</a:t>
            </a:r>
            <a:br>
              <a:rPr b="1"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Ask participants to set their office hours by going to their account settings.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Then, ask them to try sending a class announcement and an individual message.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From their conversation, ask them to turn off replies.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1"/>
          <p:cNvSpPr/>
          <p:nvPr/>
        </p:nvSpPr>
        <p:spPr>
          <a:xfrm>
            <a:off x="4384775" y="2203325"/>
            <a:ext cx="4194600" cy="1124700"/>
          </a:xfrm>
          <a:prstGeom prst="rect">
            <a:avLst/>
          </a:prstGeom>
          <a:solidFill>
            <a:srgbClr val="EBECEC">
              <a:alpha val="649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41"/>
          <p:cNvSpPr txBox="1"/>
          <p:nvPr>
            <p:ph idx="1" type="body"/>
          </p:nvPr>
        </p:nvSpPr>
        <p:spPr>
          <a:xfrm>
            <a:off x="4384775" y="1057000"/>
            <a:ext cx="4427700" cy="21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Schedule</a:t>
            </a:r>
            <a:endParaRPr b="1" sz="2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C634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Save time by scheduling announcements in advance.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2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Take 5 minutes to schedule event reminders 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for the week or even month ahead.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5" name="Google Shape;195;p41"/>
          <p:cNvSpPr/>
          <p:nvPr/>
        </p:nvSpPr>
        <p:spPr>
          <a:xfrm>
            <a:off x="4536700" y="2399650"/>
            <a:ext cx="378900" cy="193500"/>
          </a:xfrm>
          <a:prstGeom prst="rect">
            <a:avLst/>
          </a:prstGeom>
          <a:solidFill>
            <a:srgbClr val="F5BF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TIP</a:t>
            </a:r>
            <a:endParaRPr b="1"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6" name="Google Shape;19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" y="0"/>
            <a:ext cx="39576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1"/>
          <p:cNvSpPr/>
          <p:nvPr/>
        </p:nvSpPr>
        <p:spPr>
          <a:xfrm>
            <a:off x="0" y="4137300"/>
            <a:ext cx="9144000" cy="1006200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TO THE EDUCATOR LEADING PD:</a:t>
            </a:r>
            <a:br>
              <a:rPr b="1"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Ask participants to schedule an announcement.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2"/>
          <p:cNvSpPr/>
          <p:nvPr/>
        </p:nvSpPr>
        <p:spPr>
          <a:xfrm>
            <a:off x="858050" y="2597225"/>
            <a:ext cx="3774600" cy="1237200"/>
          </a:xfrm>
          <a:prstGeom prst="rect">
            <a:avLst/>
          </a:prstGeom>
          <a:solidFill>
            <a:srgbClr val="EBECEC">
              <a:alpha val="649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42"/>
          <p:cNvSpPr txBox="1"/>
          <p:nvPr>
            <p:ph idx="1" type="body"/>
          </p:nvPr>
        </p:nvSpPr>
        <p:spPr>
          <a:xfrm>
            <a:off x="896900" y="1040200"/>
            <a:ext cx="3696900" cy="35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Translate</a:t>
            </a:r>
            <a:endParaRPr b="1" sz="2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Reach every family with the ability to translate messages into 85+ languages before you send.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Anyone using the app will have the option of translating your messages as well.</a:t>
            </a:r>
            <a:endParaRPr b="1"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4" name="Google Shape;204;p42"/>
          <p:cNvSpPr/>
          <p:nvPr/>
        </p:nvSpPr>
        <p:spPr>
          <a:xfrm>
            <a:off x="1037950" y="2836050"/>
            <a:ext cx="378900" cy="193500"/>
          </a:xfrm>
          <a:prstGeom prst="rect">
            <a:avLst/>
          </a:prstGeom>
          <a:solidFill>
            <a:srgbClr val="F5BF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TIP</a:t>
            </a:r>
            <a:endParaRPr b="1"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5" name="Google Shape;20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6356" y="0"/>
            <a:ext cx="39576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2"/>
          <p:cNvSpPr/>
          <p:nvPr/>
        </p:nvSpPr>
        <p:spPr>
          <a:xfrm>
            <a:off x="0" y="4174050"/>
            <a:ext cx="9144000" cy="1006200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TO THE EDUCATOR LEADING PD:</a:t>
            </a:r>
            <a:br>
              <a:rPr b="1"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Ask participants to translate a message before sending.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3"/>
          <p:cNvSpPr/>
          <p:nvPr/>
        </p:nvSpPr>
        <p:spPr>
          <a:xfrm>
            <a:off x="4206800" y="2282200"/>
            <a:ext cx="4298400" cy="1433400"/>
          </a:xfrm>
          <a:prstGeom prst="rect">
            <a:avLst/>
          </a:prstGeom>
          <a:solidFill>
            <a:srgbClr val="EBECEC">
              <a:alpha val="649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43"/>
          <p:cNvSpPr txBox="1"/>
          <p:nvPr>
            <p:ph idx="1" type="body"/>
          </p:nvPr>
        </p:nvSpPr>
        <p:spPr>
          <a:xfrm>
            <a:off x="4206800" y="772500"/>
            <a:ext cx="4298400" cy="14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App integrations</a:t>
            </a:r>
            <a:endParaRPr b="1" sz="2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Access and share your favorite resources from Quizlet, Google, Microsoft OneDrive, and more—without leaving Remind.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474D4F"/>
                </a:solidFill>
                <a:latin typeface="Proxima Nova"/>
                <a:ea typeface="Proxima Nova"/>
                <a:cs typeface="Proxima Nova"/>
                <a:sym typeface="Proxima Nova"/>
              </a:rPr>
              <a:t>You can connect your favorite apps from the composer or your account settings.</a:t>
            </a:r>
            <a:endParaRPr sz="1400">
              <a:solidFill>
                <a:srgbClr val="474D4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3" name="Google Shape;213;p43"/>
          <p:cNvSpPr/>
          <p:nvPr/>
        </p:nvSpPr>
        <p:spPr>
          <a:xfrm>
            <a:off x="4383950" y="2472125"/>
            <a:ext cx="378900" cy="193500"/>
          </a:xfrm>
          <a:prstGeom prst="rect">
            <a:avLst/>
          </a:prstGeom>
          <a:solidFill>
            <a:srgbClr val="F5BF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TIP</a:t>
            </a:r>
            <a:endParaRPr b="1"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4" name="Google Shape;21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" y="0"/>
            <a:ext cx="39576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43"/>
          <p:cNvSpPr/>
          <p:nvPr/>
        </p:nvSpPr>
        <p:spPr>
          <a:xfrm>
            <a:off x="964525" y="677275"/>
            <a:ext cx="2026200" cy="3678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6" name="Google Shape;21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5500" y="714688"/>
            <a:ext cx="1924249" cy="3422624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43"/>
          <p:cNvSpPr/>
          <p:nvPr/>
        </p:nvSpPr>
        <p:spPr>
          <a:xfrm>
            <a:off x="0" y="4137300"/>
            <a:ext cx="9144000" cy="1006200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TO THE EDUCATOR LEADING PD:</a:t>
            </a:r>
            <a:br>
              <a:rPr b="1"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Ask participants to open their composer and find where they can connect their accounts.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4"/>
          <p:cNvSpPr/>
          <p:nvPr/>
        </p:nvSpPr>
        <p:spPr>
          <a:xfrm>
            <a:off x="4206800" y="2273600"/>
            <a:ext cx="4298400" cy="1281900"/>
          </a:xfrm>
          <a:prstGeom prst="rect">
            <a:avLst/>
          </a:prstGeom>
          <a:solidFill>
            <a:srgbClr val="EBECEC">
              <a:alpha val="649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44"/>
          <p:cNvSpPr txBox="1"/>
          <p:nvPr>
            <p:ph idx="1" type="body"/>
          </p:nvPr>
        </p:nvSpPr>
        <p:spPr>
          <a:xfrm>
            <a:off x="4274825" y="1017000"/>
            <a:ext cx="4298400" cy="17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Add attachments</a:t>
            </a:r>
            <a:endParaRPr b="1" sz="2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C634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474D4F"/>
                </a:solidFill>
                <a:latin typeface="Proxima Nova"/>
                <a:ea typeface="Proxima Nova"/>
                <a:cs typeface="Proxima Nova"/>
                <a:sym typeface="Proxima Nova"/>
              </a:rPr>
              <a:t>Share photos, PDFs, files, and voice clips with your messages.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474D4F"/>
                </a:solidFill>
                <a:latin typeface="Proxima Nova"/>
                <a:ea typeface="Proxima Nova"/>
                <a:cs typeface="Proxima Nova"/>
                <a:sym typeface="Proxima Nova"/>
              </a:rPr>
              <a:t>Instead of printing handouts, send them as PDFs to staff or families via Remind.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4" name="Google Shape;224;p44"/>
          <p:cNvSpPr/>
          <p:nvPr/>
        </p:nvSpPr>
        <p:spPr>
          <a:xfrm>
            <a:off x="4383950" y="2472125"/>
            <a:ext cx="378900" cy="193500"/>
          </a:xfrm>
          <a:prstGeom prst="rect">
            <a:avLst/>
          </a:prstGeom>
          <a:solidFill>
            <a:srgbClr val="F5BF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TIP</a:t>
            </a:r>
            <a:endParaRPr b="1"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5" name="Google Shape;22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" y="0"/>
            <a:ext cx="39576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4"/>
          <p:cNvSpPr/>
          <p:nvPr/>
        </p:nvSpPr>
        <p:spPr>
          <a:xfrm>
            <a:off x="0" y="4137300"/>
            <a:ext cx="9144000" cy="1006200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TO THE EDUCATOR LEADING PD:</a:t>
            </a:r>
            <a:br>
              <a:rPr b="1"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Ask participants to attach a picture or file to a message.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5"/>
          <p:cNvSpPr/>
          <p:nvPr/>
        </p:nvSpPr>
        <p:spPr>
          <a:xfrm>
            <a:off x="405475" y="2925250"/>
            <a:ext cx="3794400" cy="1296900"/>
          </a:xfrm>
          <a:prstGeom prst="rect">
            <a:avLst/>
          </a:prstGeom>
          <a:solidFill>
            <a:srgbClr val="EBECEC">
              <a:alpha val="649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45"/>
          <p:cNvSpPr txBox="1"/>
          <p:nvPr>
            <p:ph idx="1" type="body"/>
          </p:nvPr>
        </p:nvSpPr>
        <p:spPr>
          <a:xfrm>
            <a:off x="458575" y="1088375"/>
            <a:ext cx="3513600" cy="17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Export message history</a:t>
            </a:r>
            <a:endParaRPr b="1" sz="2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C634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474D4F"/>
                </a:solidFill>
                <a:latin typeface="Proxima Nova"/>
                <a:ea typeface="Proxima Nova"/>
                <a:cs typeface="Proxima Nova"/>
                <a:sym typeface="Proxima Nova"/>
              </a:rPr>
              <a:t>Need documentation for home-school communication? Download your message history by date.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74D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474D4F"/>
                </a:solidFill>
                <a:latin typeface="Proxima Nova"/>
                <a:ea typeface="Proxima Nova"/>
                <a:cs typeface="Proxima Nova"/>
                <a:sym typeface="Proxima Nova"/>
              </a:rPr>
              <a:t>Access the export feature online by going to your account settings.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3" name="Google Shape;233;p45"/>
          <p:cNvSpPr/>
          <p:nvPr/>
        </p:nvSpPr>
        <p:spPr>
          <a:xfrm>
            <a:off x="563124" y="3104800"/>
            <a:ext cx="387600" cy="193500"/>
          </a:xfrm>
          <a:prstGeom prst="rect">
            <a:avLst/>
          </a:prstGeom>
          <a:solidFill>
            <a:srgbClr val="F5BF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TIP</a:t>
            </a:r>
            <a:endParaRPr b="1"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34" name="Google Shape;234;p45"/>
          <p:cNvCxnSpPr/>
          <p:nvPr/>
        </p:nvCxnSpPr>
        <p:spPr>
          <a:xfrm>
            <a:off x="4687750" y="6400"/>
            <a:ext cx="0" cy="5194200"/>
          </a:xfrm>
          <a:prstGeom prst="straightConnector1">
            <a:avLst/>
          </a:prstGeom>
          <a:noFill/>
          <a:ln cap="flat" cmpd="sng" w="9525">
            <a:solidFill>
              <a:srgbClr val="D0D0D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35" name="Google Shape;23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5125" y="1080875"/>
            <a:ext cx="4374051" cy="298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6"/>
          <p:cNvSpPr txBox="1"/>
          <p:nvPr>
            <p:ph idx="1" type="body"/>
          </p:nvPr>
        </p:nvSpPr>
        <p:spPr>
          <a:xfrm>
            <a:off x="510000" y="803248"/>
            <a:ext cx="4130700" cy="19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Communication </a:t>
            </a: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for the classroom—and beyond</a:t>
            </a:r>
            <a:endParaRPr b="1" sz="2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C634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474D4F"/>
                </a:solidFill>
                <a:latin typeface="Proxima Nova"/>
                <a:ea typeface="Proxima Nova"/>
                <a:cs typeface="Proxima Nova"/>
                <a:sym typeface="Proxima Nova"/>
              </a:rPr>
              <a:t>With a free individual account, you can create </a:t>
            </a:r>
            <a:r>
              <a:rPr b="1" lang="en-US" sz="1400">
                <a:solidFill>
                  <a:srgbClr val="474D4F"/>
                </a:solidFill>
                <a:latin typeface="Proxima Nova"/>
                <a:ea typeface="Proxima Nova"/>
                <a:cs typeface="Proxima Nova"/>
                <a:sym typeface="Proxima Nova"/>
              </a:rPr>
              <a:t>10 classes</a:t>
            </a:r>
            <a:r>
              <a:rPr lang="en-US" sz="1400">
                <a:solidFill>
                  <a:srgbClr val="474D4F"/>
                </a:solidFill>
                <a:latin typeface="Proxima Nova"/>
                <a:ea typeface="Proxima Nova"/>
                <a:cs typeface="Proxima Nova"/>
                <a:sym typeface="Proxima Nova"/>
              </a:rPr>
              <a:t> with up to </a:t>
            </a:r>
            <a:r>
              <a:rPr b="1" lang="en-US" sz="1400">
                <a:solidFill>
                  <a:srgbClr val="474D4F"/>
                </a:solidFill>
                <a:latin typeface="Proxima Nova"/>
                <a:ea typeface="Proxima Nova"/>
                <a:cs typeface="Proxima Nova"/>
                <a:sym typeface="Proxima Nova"/>
              </a:rPr>
              <a:t>150 participants in each class</a:t>
            </a:r>
            <a:r>
              <a:rPr b="1" lang="en-US" sz="1400">
                <a:solidFill>
                  <a:srgbClr val="474D4F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r>
              <a:rPr lang="en-US" sz="1400">
                <a:solidFill>
                  <a:srgbClr val="474D4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41" name="Google Shape;241;p46"/>
          <p:cNvCxnSpPr/>
          <p:nvPr/>
        </p:nvCxnSpPr>
        <p:spPr>
          <a:xfrm>
            <a:off x="5186350" y="-25350"/>
            <a:ext cx="0" cy="5194200"/>
          </a:xfrm>
          <a:prstGeom prst="straightConnector1">
            <a:avLst/>
          </a:prstGeom>
          <a:noFill/>
          <a:ln cap="flat" cmpd="sng" w="9525">
            <a:solidFill>
              <a:srgbClr val="D0D0D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42" name="Google Shape;24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6356" y="0"/>
            <a:ext cx="395763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3363" y="152400"/>
            <a:ext cx="2895934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46"/>
          <p:cNvSpPr/>
          <p:nvPr/>
        </p:nvSpPr>
        <p:spPr>
          <a:xfrm>
            <a:off x="510000" y="2988763"/>
            <a:ext cx="4017600" cy="1561800"/>
          </a:xfrm>
          <a:prstGeom prst="rect">
            <a:avLst/>
          </a:prstGeom>
          <a:solidFill>
            <a:srgbClr val="EBECEC">
              <a:alpha val="649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46"/>
          <p:cNvSpPr/>
          <p:nvPr/>
        </p:nvSpPr>
        <p:spPr>
          <a:xfrm>
            <a:off x="727549" y="3168313"/>
            <a:ext cx="387600" cy="193500"/>
          </a:xfrm>
          <a:prstGeom prst="rect">
            <a:avLst/>
          </a:prstGeom>
          <a:solidFill>
            <a:srgbClr val="F5BF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TIP</a:t>
            </a:r>
            <a:endParaRPr b="1"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6" name="Google Shape;246;p46"/>
          <p:cNvSpPr txBox="1"/>
          <p:nvPr>
            <p:ph idx="1" type="body"/>
          </p:nvPr>
        </p:nvSpPr>
        <p:spPr>
          <a:xfrm>
            <a:off x="569900" y="3361813"/>
            <a:ext cx="3794400" cy="12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474D4F"/>
                </a:solidFill>
                <a:latin typeface="Proxima Nova"/>
                <a:ea typeface="Proxima Nova"/>
                <a:cs typeface="Proxima Nova"/>
                <a:sym typeface="Proxima Nova"/>
              </a:rPr>
              <a:t>When you’re done with a class, archive it to free up space. </a:t>
            </a:r>
            <a:endParaRPr/>
          </a:p>
        </p:txBody>
      </p:sp>
      <p:sp>
        <p:nvSpPr>
          <p:cNvPr id="247" name="Google Shape;247;p46"/>
          <p:cNvSpPr/>
          <p:nvPr/>
        </p:nvSpPr>
        <p:spPr>
          <a:xfrm>
            <a:off x="0" y="4137300"/>
            <a:ext cx="9144000" cy="1006200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TO THE EDUCATOR LEADING PD:</a:t>
            </a:r>
            <a:br>
              <a:rPr b="1"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To archive a class, just click </a:t>
            </a:r>
            <a:r>
              <a:rPr b="1"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Remove from class list</a:t>
            </a: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, which is shown at the bottom of the screenshot on the slide.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vider-04.png" id="112" name="Google Shape;11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9"/>
          <p:cNvSpPr/>
          <p:nvPr/>
        </p:nvSpPr>
        <p:spPr>
          <a:xfrm>
            <a:off x="0" y="4174050"/>
            <a:ext cx="9144000" cy="1006200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TO THE EDUCATOR LEADING PD:</a:t>
            </a:r>
            <a:br>
              <a:rPr b="1"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Ask participants to share how they communicate with other stakeholders and the challenges they face.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4" name="Google Shape;114;p29"/>
          <p:cNvSpPr txBox="1"/>
          <p:nvPr>
            <p:ph idx="1" type="body"/>
          </p:nvPr>
        </p:nvSpPr>
        <p:spPr>
          <a:xfrm>
            <a:off x="311700" y="2219325"/>
            <a:ext cx="8520600" cy="7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How many tools do you use</a:t>
            </a:r>
            <a:br>
              <a:rPr b="1" lang="en-US" sz="3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en-US" sz="3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to reach students and parents?</a:t>
            </a:r>
            <a:endParaRPr b="1" sz="3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7"/>
          <p:cNvSpPr txBox="1"/>
          <p:nvPr>
            <p:ph idx="1" type="body"/>
          </p:nvPr>
        </p:nvSpPr>
        <p:spPr>
          <a:xfrm>
            <a:off x="311700" y="2219325"/>
            <a:ext cx="8520600" cy="7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Ways to use Remind</a:t>
            </a:r>
            <a:endParaRPr b="1" sz="3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8"/>
          <p:cNvSpPr/>
          <p:nvPr/>
        </p:nvSpPr>
        <p:spPr>
          <a:xfrm rot="5400000">
            <a:off x="4438567" y="2370479"/>
            <a:ext cx="479700" cy="4137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48"/>
          <p:cNvSpPr txBox="1"/>
          <p:nvPr/>
        </p:nvSpPr>
        <p:spPr>
          <a:xfrm>
            <a:off x="586700" y="2514400"/>
            <a:ext cx="21510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Ms. Watkins</a:t>
            </a:r>
            <a:endParaRPr i="1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Georgia</a:t>
            </a:r>
            <a:endParaRPr i="1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0" name="Google Shape;260;p48"/>
          <p:cNvSpPr txBox="1"/>
          <p:nvPr>
            <p:ph idx="1" type="body"/>
          </p:nvPr>
        </p:nvSpPr>
        <p:spPr>
          <a:xfrm>
            <a:off x="586700" y="1550400"/>
            <a:ext cx="2873400" cy="76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Support student learning at home</a:t>
            </a:r>
            <a:endParaRPr b="1"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1" name="Google Shape;261;p48"/>
          <p:cNvSpPr/>
          <p:nvPr/>
        </p:nvSpPr>
        <p:spPr>
          <a:xfrm rot="5400000">
            <a:off x="4438567" y="2370479"/>
            <a:ext cx="479700" cy="4137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48"/>
          <p:cNvSpPr/>
          <p:nvPr/>
        </p:nvSpPr>
        <p:spPr>
          <a:xfrm>
            <a:off x="3859600" y="-6625"/>
            <a:ext cx="5284500" cy="5143500"/>
          </a:xfrm>
          <a:prstGeom prst="rect">
            <a:avLst/>
          </a:prstGeom>
          <a:solidFill>
            <a:srgbClr val="EBECEC">
              <a:alpha val="60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BECE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3" name="Google Shape;263;p48"/>
          <p:cNvSpPr/>
          <p:nvPr/>
        </p:nvSpPr>
        <p:spPr>
          <a:xfrm>
            <a:off x="3936550" y="1365200"/>
            <a:ext cx="5130600" cy="182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EBEC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48"/>
          <p:cNvSpPr txBox="1"/>
          <p:nvPr/>
        </p:nvSpPr>
        <p:spPr>
          <a:xfrm>
            <a:off x="4420425" y="1453750"/>
            <a:ext cx="32913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Ms. Watkins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5" name="Google Shape;265;p48"/>
          <p:cNvSpPr txBox="1"/>
          <p:nvPr/>
        </p:nvSpPr>
        <p:spPr>
          <a:xfrm>
            <a:off x="4420425" y="1830050"/>
            <a:ext cx="45117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Hi families! Today we learned about volcanoes. Please ask your child the difference between lava and magma!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6" name="Google Shape;266;p48"/>
          <p:cNvSpPr/>
          <p:nvPr/>
        </p:nvSpPr>
        <p:spPr>
          <a:xfrm>
            <a:off x="4062100" y="1491525"/>
            <a:ext cx="328800" cy="328800"/>
          </a:xfrm>
          <a:prstGeom prst="ellipse">
            <a:avLst/>
          </a:prstGeom>
          <a:noFill/>
          <a:ln cap="flat" cmpd="sng" w="9525">
            <a:solidFill>
              <a:srgbClr val="9695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48"/>
          <p:cNvSpPr txBox="1"/>
          <p:nvPr/>
        </p:nvSpPr>
        <p:spPr>
          <a:xfrm>
            <a:off x="4091800" y="1491525"/>
            <a:ext cx="2694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M</a:t>
            </a:r>
            <a:endParaRPr b="1" sz="2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68" name="Google Shape;26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6130" y="2736413"/>
            <a:ext cx="364589" cy="23997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8"/>
          <p:cNvSpPr txBox="1"/>
          <p:nvPr/>
        </p:nvSpPr>
        <p:spPr>
          <a:xfrm>
            <a:off x="4420425" y="2441450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4/21/15                                                                                                   Delivered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70" name="Google Shape;270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2283" y="2524650"/>
            <a:ext cx="154184" cy="1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4000" y="2779204"/>
            <a:ext cx="154200" cy="15441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8"/>
          <p:cNvSpPr txBox="1"/>
          <p:nvPr/>
        </p:nvSpPr>
        <p:spPr>
          <a:xfrm>
            <a:off x="4420425" y="2693625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2 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3" name="Google Shape;273;p48"/>
          <p:cNvSpPr/>
          <p:nvPr/>
        </p:nvSpPr>
        <p:spPr>
          <a:xfrm>
            <a:off x="3936550" y="3287800"/>
            <a:ext cx="5130600" cy="185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EBEC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48"/>
          <p:cNvSpPr txBox="1"/>
          <p:nvPr/>
        </p:nvSpPr>
        <p:spPr>
          <a:xfrm>
            <a:off x="4420425" y="3376350"/>
            <a:ext cx="32913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Ms. Watkins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5" name="Google Shape;275;p48"/>
          <p:cNvSpPr txBox="1"/>
          <p:nvPr/>
        </p:nvSpPr>
        <p:spPr>
          <a:xfrm>
            <a:off x="4420425" y="3752650"/>
            <a:ext cx="45117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Do you know what type of rock this is?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6" name="Google Shape;276;p48"/>
          <p:cNvSpPr/>
          <p:nvPr/>
        </p:nvSpPr>
        <p:spPr>
          <a:xfrm>
            <a:off x="4062100" y="3414125"/>
            <a:ext cx="328800" cy="328800"/>
          </a:xfrm>
          <a:prstGeom prst="ellipse">
            <a:avLst/>
          </a:prstGeom>
          <a:noFill/>
          <a:ln cap="flat" cmpd="sng" w="9525">
            <a:solidFill>
              <a:srgbClr val="9695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48"/>
          <p:cNvSpPr txBox="1"/>
          <p:nvPr/>
        </p:nvSpPr>
        <p:spPr>
          <a:xfrm>
            <a:off x="4091800" y="3414125"/>
            <a:ext cx="2694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M</a:t>
            </a:r>
            <a:endParaRPr b="1" sz="2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avatar-04.png" id="278" name="Google Shape;278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00150" y="307200"/>
            <a:ext cx="803400" cy="80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jpg" id="279" name="Google Shape;279;p48"/>
          <p:cNvPicPr preferRelativeResize="0"/>
          <p:nvPr/>
        </p:nvPicPr>
        <p:blipFill rotWithShape="1">
          <a:blip r:embed="rId7">
            <a:alphaModFix/>
          </a:blip>
          <a:srcRect b="22596" l="0" r="0" t="22596"/>
          <a:stretch/>
        </p:blipFill>
        <p:spPr>
          <a:xfrm>
            <a:off x="4543125" y="4189400"/>
            <a:ext cx="4353350" cy="9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9"/>
          <p:cNvSpPr txBox="1"/>
          <p:nvPr/>
        </p:nvSpPr>
        <p:spPr>
          <a:xfrm>
            <a:off x="586700" y="2529850"/>
            <a:ext cx="25182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Jayne Hunt</a:t>
            </a:r>
            <a:r>
              <a:rPr lang="en-US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New York City</a:t>
            </a:r>
            <a:endParaRPr i="1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5" name="Google Shape;285;p49"/>
          <p:cNvSpPr txBox="1"/>
          <p:nvPr>
            <p:ph idx="1" type="body"/>
          </p:nvPr>
        </p:nvSpPr>
        <p:spPr>
          <a:xfrm>
            <a:off x="586700" y="1565850"/>
            <a:ext cx="2873400" cy="76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Get parents involved</a:t>
            </a:r>
            <a:b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at school</a:t>
            </a:r>
            <a:endParaRPr b="1"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6" name="Google Shape;286;p49"/>
          <p:cNvSpPr/>
          <p:nvPr/>
        </p:nvSpPr>
        <p:spPr>
          <a:xfrm rot="5400000">
            <a:off x="4438567" y="2522879"/>
            <a:ext cx="479700" cy="4137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9"/>
          <p:cNvSpPr/>
          <p:nvPr/>
        </p:nvSpPr>
        <p:spPr>
          <a:xfrm>
            <a:off x="3859600" y="-6625"/>
            <a:ext cx="5284500" cy="5143500"/>
          </a:xfrm>
          <a:prstGeom prst="rect">
            <a:avLst/>
          </a:prstGeom>
          <a:solidFill>
            <a:srgbClr val="EBECEC">
              <a:alpha val="60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BECE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8" name="Google Shape;288;p49"/>
          <p:cNvSpPr/>
          <p:nvPr/>
        </p:nvSpPr>
        <p:spPr>
          <a:xfrm>
            <a:off x="3936550" y="1365200"/>
            <a:ext cx="5130600" cy="1927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EBEC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49"/>
          <p:cNvSpPr txBox="1"/>
          <p:nvPr/>
        </p:nvSpPr>
        <p:spPr>
          <a:xfrm>
            <a:off x="4420425" y="1453750"/>
            <a:ext cx="32913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Principal Hunt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0" name="Google Shape;290;p49"/>
          <p:cNvSpPr txBox="1"/>
          <p:nvPr/>
        </p:nvSpPr>
        <p:spPr>
          <a:xfrm>
            <a:off x="4420425" y="1830050"/>
            <a:ext cx="45117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Parents: Please remember that we have a Parents’ Association meeting January 26. Dinner will be served!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1" name="Google Shape;291;p49"/>
          <p:cNvSpPr/>
          <p:nvPr/>
        </p:nvSpPr>
        <p:spPr>
          <a:xfrm>
            <a:off x="4062100" y="1491525"/>
            <a:ext cx="328800" cy="328800"/>
          </a:xfrm>
          <a:prstGeom prst="ellipse">
            <a:avLst/>
          </a:prstGeom>
          <a:noFill/>
          <a:ln cap="flat" cmpd="sng" w="9525">
            <a:solidFill>
              <a:srgbClr val="9695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49"/>
          <p:cNvSpPr txBox="1"/>
          <p:nvPr/>
        </p:nvSpPr>
        <p:spPr>
          <a:xfrm>
            <a:off x="4091800" y="1491525"/>
            <a:ext cx="2694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H</a:t>
            </a:r>
            <a:endParaRPr b="1" sz="2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93" name="Google Shape;29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6130" y="2888813"/>
            <a:ext cx="364589" cy="23997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9"/>
          <p:cNvSpPr txBox="1"/>
          <p:nvPr/>
        </p:nvSpPr>
        <p:spPr>
          <a:xfrm>
            <a:off x="4420425" y="2593850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6/10/15                                                                                                   Delivered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95" name="Google Shape;295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2283" y="2677050"/>
            <a:ext cx="154184" cy="1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4000" y="2931604"/>
            <a:ext cx="154200" cy="154418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9"/>
          <p:cNvSpPr txBox="1"/>
          <p:nvPr/>
        </p:nvSpPr>
        <p:spPr>
          <a:xfrm>
            <a:off x="4420425" y="2846025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5 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8" name="Google Shape;298;p49"/>
          <p:cNvSpPr/>
          <p:nvPr/>
        </p:nvSpPr>
        <p:spPr>
          <a:xfrm>
            <a:off x="3936550" y="3358000"/>
            <a:ext cx="5130600" cy="1785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EBEC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49"/>
          <p:cNvSpPr txBox="1"/>
          <p:nvPr/>
        </p:nvSpPr>
        <p:spPr>
          <a:xfrm>
            <a:off x="4420425" y="3446550"/>
            <a:ext cx="32913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Principal Hunt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0" name="Google Shape;300;p49"/>
          <p:cNvSpPr txBox="1"/>
          <p:nvPr/>
        </p:nvSpPr>
        <p:spPr>
          <a:xfrm>
            <a:off x="4420425" y="3822850"/>
            <a:ext cx="45117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Pre-K signup is from now until March 4. Please see Ms. Rivera for more information.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1" name="Google Shape;301;p49"/>
          <p:cNvSpPr/>
          <p:nvPr/>
        </p:nvSpPr>
        <p:spPr>
          <a:xfrm>
            <a:off x="4062100" y="3484325"/>
            <a:ext cx="328800" cy="328800"/>
          </a:xfrm>
          <a:prstGeom prst="ellipse">
            <a:avLst/>
          </a:prstGeom>
          <a:noFill/>
          <a:ln cap="flat" cmpd="sng" w="9525">
            <a:solidFill>
              <a:srgbClr val="9695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49"/>
          <p:cNvSpPr txBox="1"/>
          <p:nvPr/>
        </p:nvSpPr>
        <p:spPr>
          <a:xfrm>
            <a:off x="4091800" y="3484325"/>
            <a:ext cx="2694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H</a:t>
            </a:r>
            <a:endParaRPr b="1" sz="2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3" name="Google Shape;303;p49"/>
          <p:cNvSpPr txBox="1"/>
          <p:nvPr/>
        </p:nvSpPr>
        <p:spPr>
          <a:xfrm>
            <a:off x="4420425" y="4397600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6/1/15                                                                                                     Delivered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04" name="Google Shape;304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2283" y="4480800"/>
            <a:ext cx="154184" cy="1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4000" y="4735354"/>
            <a:ext cx="154200" cy="154418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9"/>
          <p:cNvSpPr txBox="1"/>
          <p:nvPr/>
        </p:nvSpPr>
        <p:spPr>
          <a:xfrm>
            <a:off x="4420425" y="4649775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1        6 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07" name="Google Shape;307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82800" y="4735354"/>
            <a:ext cx="154200" cy="1544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amp-03.png" id="308" name="Google Shape;308;p4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96130" y="4692563"/>
            <a:ext cx="364589" cy="239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vatar-01.png" id="309" name="Google Shape;309;p4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00150" y="307200"/>
            <a:ext cx="803400" cy="80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0"/>
          <p:cNvSpPr/>
          <p:nvPr/>
        </p:nvSpPr>
        <p:spPr>
          <a:xfrm rot="5400000">
            <a:off x="4438567" y="4310929"/>
            <a:ext cx="479700" cy="4137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50"/>
          <p:cNvSpPr txBox="1"/>
          <p:nvPr/>
        </p:nvSpPr>
        <p:spPr>
          <a:xfrm>
            <a:off x="586700" y="2514400"/>
            <a:ext cx="21510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Bobby Dodd</a:t>
            </a:r>
            <a:endParaRPr i="1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Ohio</a:t>
            </a:r>
            <a:endParaRPr i="1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6" name="Google Shape;316;p50"/>
          <p:cNvSpPr txBox="1"/>
          <p:nvPr>
            <p:ph idx="1" type="body"/>
          </p:nvPr>
        </p:nvSpPr>
        <p:spPr>
          <a:xfrm>
            <a:off x="586700" y="1550400"/>
            <a:ext cx="2556600" cy="76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Strengthen your community</a:t>
            </a:r>
            <a:endParaRPr b="1"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7" name="Google Shape;317;p50"/>
          <p:cNvSpPr/>
          <p:nvPr/>
        </p:nvSpPr>
        <p:spPr>
          <a:xfrm>
            <a:off x="3859600" y="-6625"/>
            <a:ext cx="5284500" cy="5143500"/>
          </a:xfrm>
          <a:prstGeom prst="rect">
            <a:avLst/>
          </a:prstGeom>
          <a:solidFill>
            <a:srgbClr val="EBECEC">
              <a:alpha val="60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BECE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8" name="Google Shape;318;p50"/>
          <p:cNvSpPr/>
          <p:nvPr/>
        </p:nvSpPr>
        <p:spPr>
          <a:xfrm>
            <a:off x="3936550" y="1365200"/>
            <a:ext cx="5130600" cy="36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EBEC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50"/>
          <p:cNvSpPr txBox="1"/>
          <p:nvPr/>
        </p:nvSpPr>
        <p:spPr>
          <a:xfrm>
            <a:off x="4420425" y="1453750"/>
            <a:ext cx="32913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Principal Dodd</a:t>
            </a:r>
            <a:br>
              <a:rPr b="1"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0" name="Google Shape;320;p50"/>
          <p:cNvSpPr txBox="1"/>
          <p:nvPr/>
        </p:nvSpPr>
        <p:spPr>
          <a:xfrm>
            <a:off x="4420425" y="1830050"/>
            <a:ext cx="45117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Go to Mi Tradicion today from 4 PM to close to help support Tanner’s Kick-It Fund! 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1" name="Google Shape;321;p50"/>
          <p:cNvSpPr/>
          <p:nvPr/>
        </p:nvSpPr>
        <p:spPr>
          <a:xfrm>
            <a:off x="4062100" y="1491525"/>
            <a:ext cx="328800" cy="328800"/>
          </a:xfrm>
          <a:prstGeom prst="ellipse">
            <a:avLst/>
          </a:prstGeom>
          <a:noFill/>
          <a:ln cap="flat" cmpd="sng" w="9525">
            <a:solidFill>
              <a:srgbClr val="9695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50"/>
          <p:cNvSpPr txBox="1"/>
          <p:nvPr/>
        </p:nvSpPr>
        <p:spPr>
          <a:xfrm>
            <a:off x="4091800" y="1491525"/>
            <a:ext cx="2694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P</a:t>
            </a:r>
            <a:endParaRPr b="1" sz="2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23" name="Google Shape;32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6130" y="4676863"/>
            <a:ext cx="364589" cy="23997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50"/>
          <p:cNvSpPr txBox="1"/>
          <p:nvPr/>
        </p:nvSpPr>
        <p:spPr>
          <a:xfrm>
            <a:off x="4420425" y="4381900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Today                                                                                                     Delivered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25" name="Google Shape;325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2283" y="4465100"/>
            <a:ext cx="154184" cy="1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4000" y="4719654"/>
            <a:ext cx="154200" cy="154418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50"/>
          <p:cNvSpPr txBox="1"/>
          <p:nvPr/>
        </p:nvSpPr>
        <p:spPr>
          <a:xfrm>
            <a:off x="4420425" y="4634075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130 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28" name="Google Shape;328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00150" y="307200"/>
            <a:ext cx="803400" cy="80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0623.JPG" id="329" name="Google Shape;329;p50"/>
          <p:cNvPicPr preferRelativeResize="0"/>
          <p:nvPr/>
        </p:nvPicPr>
        <p:blipFill rotWithShape="1">
          <a:blip r:embed="rId7">
            <a:alphaModFix/>
          </a:blip>
          <a:srcRect b="28822" l="0" r="0" t="37695"/>
          <a:stretch/>
        </p:blipFill>
        <p:spPr>
          <a:xfrm>
            <a:off x="4543125" y="2593525"/>
            <a:ext cx="4353350" cy="16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1"/>
          <p:cNvSpPr txBox="1"/>
          <p:nvPr/>
        </p:nvSpPr>
        <p:spPr>
          <a:xfrm>
            <a:off x="586700" y="2514400"/>
            <a:ext cx="21510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Sean Gaillard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North Carolina</a:t>
            </a:r>
            <a:endParaRPr i="1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5" name="Google Shape;335;p51"/>
          <p:cNvSpPr txBox="1"/>
          <p:nvPr>
            <p:ph idx="1" type="body"/>
          </p:nvPr>
        </p:nvSpPr>
        <p:spPr>
          <a:xfrm>
            <a:off x="586700" y="1821300"/>
            <a:ext cx="3524100" cy="4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Motivate and encourage</a:t>
            </a:r>
            <a:endParaRPr b="1"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6" name="Google Shape;336;p51"/>
          <p:cNvSpPr/>
          <p:nvPr/>
        </p:nvSpPr>
        <p:spPr>
          <a:xfrm rot="5400000">
            <a:off x="4438567" y="2522879"/>
            <a:ext cx="479700" cy="4137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51"/>
          <p:cNvSpPr/>
          <p:nvPr/>
        </p:nvSpPr>
        <p:spPr>
          <a:xfrm>
            <a:off x="3859600" y="-6625"/>
            <a:ext cx="5284500" cy="5143500"/>
          </a:xfrm>
          <a:prstGeom prst="rect">
            <a:avLst/>
          </a:prstGeom>
          <a:solidFill>
            <a:srgbClr val="EBECEC">
              <a:alpha val="60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BECE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8" name="Google Shape;338;p51"/>
          <p:cNvSpPr/>
          <p:nvPr/>
        </p:nvSpPr>
        <p:spPr>
          <a:xfrm>
            <a:off x="3936550" y="1365200"/>
            <a:ext cx="5130600" cy="1927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EBEC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51"/>
          <p:cNvSpPr txBox="1"/>
          <p:nvPr/>
        </p:nvSpPr>
        <p:spPr>
          <a:xfrm>
            <a:off x="4420425" y="1453750"/>
            <a:ext cx="32913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Team Kennedy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0" name="Google Shape;340;p51"/>
          <p:cNvSpPr txBox="1"/>
          <p:nvPr/>
        </p:nvSpPr>
        <p:spPr>
          <a:xfrm>
            <a:off x="4420425" y="1830050"/>
            <a:ext cx="45117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Thank you to everyone for an uplifting 1st Week! You are Making It Happen as we ride on that Energy Bus towards A Time For Greatness at JFK HS!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1" name="Google Shape;341;p51"/>
          <p:cNvSpPr/>
          <p:nvPr/>
        </p:nvSpPr>
        <p:spPr>
          <a:xfrm>
            <a:off x="4062100" y="1491525"/>
            <a:ext cx="328800" cy="328800"/>
          </a:xfrm>
          <a:prstGeom prst="ellipse">
            <a:avLst/>
          </a:prstGeom>
          <a:noFill/>
          <a:ln cap="flat" cmpd="sng" w="9525">
            <a:solidFill>
              <a:srgbClr val="9695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51"/>
          <p:cNvSpPr txBox="1"/>
          <p:nvPr/>
        </p:nvSpPr>
        <p:spPr>
          <a:xfrm>
            <a:off x="4091800" y="1491525"/>
            <a:ext cx="2694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T</a:t>
            </a:r>
            <a:endParaRPr b="1" sz="2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43" name="Google Shape;34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6130" y="2888813"/>
            <a:ext cx="364589" cy="23997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51"/>
          <p:cNvSpPr txBox="1"/>
          <p:nvPr/>
        </p:nvSpPr>
        <p:spPr>
          <a:xfrm>
            <a:off x="4420425" y="2593850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4 hr ago                                                                                                 Delivered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45" name="Google Shape;345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2283" y="2677050"/>
            <a:ext cx="154184" cy="1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4000" y="2931604"/>
            <a:ext cx="154200" cy="154418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51"/>
          <p:cNvSpPr txBox="1"/>
          <p:nvPr/>
        </p:nvSpPr>
        <p:spPr>
          <a:xfrm>
            <a:off x="4420425" y="2846025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36 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8" name="Google Shape;348;p51"/>
          <p:cNvSpPr/>
          <p:nvPr/>
        </p:nvSpPr>
        <p:spPr>
          <a:xfrm>
            <a:off x="3936550" y="3358000"/>
            <a:ext cx="5130600" cy="1803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EBEC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51"/>
          <p:cNvSpPr txBox="1"/>
          <p:nvPr/>
        </p:nvSpPr>
        <p:spPr>
          <a:xfrm>
            <a:off x="4420425" y="3446550"/>
            <a:ext cx="32913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Team Kennedy</a:t>
            </a:r>
            <a:br>
              <a:rPr b="1"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0" name="Google Shape;350;p51"/>
          <p:cNvSpPr txBox="1"/>
          <p:nvPr/>
        </p:nvSpPr>
        <p:spPr>
          <a:xfrm>
            <a:off x="4420425" y="3822850"/>
            <a:ext cx="45117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Today marks the 52nd Anniversary of the MLK “I Have a Dream” Speech. Here’s a brief blog post I wrote for you: </a:t>
            </a:r>
            <a:r>
              <a:rPr b="1" lang="en-US" u="sng">
                <a:solidFill>
                  <a:srgbClr val="4A89DC"/>
                </a:solidFill>
                <a:latin typeface="Proxima Nova"/>
                <a:ea typeface="Proxima Nova"/>
                <a:cs typeface="Proxima Nova"/>
                <a:sym typeface="Proxima Nova"/>
              </a:rPr>
              <a:t>http://bit.ly/1Jo4Xqx</a:t>
            </a:r>
            <a:endParaRPr b="1" u="sng">
              <a:solidFill>
                <a:srgbClr val="4A89D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1" name="Google Shape;351;p51"/>
          <p:cNvSpPr/>
          <p:nvPr/>
        </p:nvSpPr>
        <p:spPr>
          <a:xfrm>
            <a:off x="4062100" y="3484325"/>
            <a:ext cx="328800" cy="328800"/>
          </a:xfrm>
          <a:prstGeom prst="ellipse">
            <a:avLst/>
          </a:prstGeom>
          <a:noFill/>
          <a:ln cap="flat" cmpd="sng" w="9525">
            <a:solidFill>
              <a:srgbClr val="9695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51"/>
          <p:cNvSpPr txBox="1"/>
          <p:nvPr/>
        </p:nvSpPr>
        <p:spPr>
          <a:xfrm>
            <a:off x="4091800" y="3484325"/>
            <a:ext cx="2694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T</a:t>
            </a:r>
            <a:endParaRPr b="1" sz="2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3" name="Google Shape;353;p51"/>
          <p:cNvSpPr txBox="1"/>
          <p:nvPr/>
        </p:nvSpPr>
        <p:spPr>
          <a:xfrm>
            <a:off x="4420425" y="4626200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11 hr ago                                                                                                Delivered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54" name="Google Shape;354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2283" y="4709400"/>
            <a:ext cx="154184" cy="1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4000" y="4963954"/>
            <a:ext cx="154200" cy="154418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51"/>
          <p:cNvSpPr txBox="1"/>
          <p:nvPr/>
        </p:nvSpPr>
        <p:spPr>
          <a:xfrm>
            <a:off x="4420425" y="4878375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1        6 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57" name="Google Shape;357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82800" y="4963954"/>
            <a:ext cx="154200" cy="1544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amp-03.png" id="358" name="Google Shape;358;p5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96130" y="4921163"/>
            <a:ext cx="364589" cy="239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vatar-06.png" id="359" name="Google Shape;359;p51"/>
          <p:cNvPicPr preferRelativeResize="0"/>
          <p:nvPr/>
        </p:nvPicPr>
        <p:blipFill rotWithShape="1">
          <a:blip r:embed="rId8">
            <a:alphaModFix/>
          </a:blip>
          <a:srcRect b="149" l="0" r="0" t="139"/>
          <a:stretch/>
        </p:blipFill>
        <p:spPr>
          <a:xfrm>
            <a:off x="6100150" y="307200"/>
            <a:ext cx="803400" cy="80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2"/>
          <p:cNvSpPr/>
          <p:nvPr/>
        </p:nvSpPr>
        <p:spPr>
          <a:xfrm rot="5400000">
            <a:off x="4438567" y="2284954"/>
            <a:ext cx="479700" cy="4137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52"/>
          <p:cNvSpPr txBox="1"/>
          <p:nvPr/>
        </p:nvSpPr>
        <p:spPr>
          <a:xfrm>
            <a:off x="586700" y="2514400"/>
            <a:ext cx="21510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P.A. White</a:t>
            </a:r>
            <a:endParaRPr i="1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California</a:t>
            </a:r>
            <a:endParaRPr i="1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6" name="Google Shape;366;p52"/>
          <p:cNvSpPr txBox="1"/>
          <p:nvPr>
            <p:ph idx="1" type="body"/>
          </p:nvPr>
        </p:nvSpPr>
        <p:spPr>
          <a:xfrm>
            <a:off x="586700" y="1543600"/>
            <a:ext cx="2873400" cy="76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Reach families in urgent situations</a:t>
            </a:r>
            <a:endParaRPr b="1"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7" name="Google Shape;367;p52"/>
          <p:cNvSpPr/>
          <p:nvPr/>
        </p:nvSpPr>
        <p:spPr>
          <a:xfrm rot="5400000">
            <a:off x="4438567" y="3246504"/>
            <a:ext cx="479700" cy="4137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52"/>
          <p:cNvSpPr/>
          <p:nvPr/>
        </p:nvSpPr>
        <p:spPr>
          <a:xfrm>
            <a:off x="3859600" y="-6625"/>
            <a:ext cx="5284500" cy="5143500"/>
          </a:xfrm>
          <a:prstGeom prst="rect">
            <a:avLst/>
          </a:prstGeom>
          <a:solidFill>
            <a:srgbClr val="EBECEC">
              <a:alpha val="60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BECE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9" name="Google Shape;369;p52"/>
          <p:cNvSpPr/>
          <p:nvPr/>
        </p:nvSpPr>
        <p:spPr>
          <a:xfrm>
            <a:off x="3936550" y="1398000"/>
            <a:ext cx="5130600" cy="298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EBEC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52"/>
          <p:cNvSpPr txBox="1"/>
          <p:nvPr/>
        </p:nvSpPr>
        <p:spPr>
          <a:xfrm>
            <a:off x="4420425" y="1543600"/>
            <a:ext cx="32913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Principal White</a:t>
            </a:r>
            <a:br>
              <a:rPr b="1"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1" name="Google Shape;371;p52"/>
          <p:cNvSpPr txBox="1"/>
          <p:nvPr/>
        </p:nvSpPr>
        <p:spPr>
          <a:xfrm>
            <a:off x="4420425" y="1919900"/>
            <a:ext cx="45117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We had a massive power outage on Friday and</a:t>
            </a:r>
            <a:b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even lost use of our phones for more than four hours. With Remind, I was able to ease concerns and update more than 700 parents and family members. As a principal, having the ability to contact my community</a:t>
            </a:r>
            <a:b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in such a simple and direct manner is priceless and much appreciated.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2" name="Google Shape;372;p52"/>
          <p:cNvSpPr/>
          <p:nvPr/>
        </p:nvSpPr>
        <p:spPr>
          <a:xfrm>
            <a:off x="4062100" y="1581375"/>
            <a:ext cx="328800" cy="328800"/>
          </a:xfrm>
          <a:prstGeom prst="ellipse">
            <a:avLst/>
          </a:prstGeom>
          <a:noFill/>
          <a:ln cap="flat" cmpd="sng" w="9525">
            <a:solidFill>
              <a:srgbClr val="9695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52"/>
          <p:cNvSpPr txBox="1"/>
          <p:nvPr/>
        </p:nvSpPr>
        <p:spPr>
          <a:xfrm>
            <a:off x="4091800" y="1581375"/>
            <a:ext cx="2694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P</a:t>
            </a:r>
            <a:endParaRPr b="1" sz="2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74" name="Google Shape;37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6130" y="3937813"/>
            <a:ext cx="364589" cy="239975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52"/>
          <p:cNvSpPr txBox="1"/>
          <p:nvPr/>
        </p:nvSpPr>
        <p:spPr>
          <a:xfrm>
            <a:off x="4420425" y="3897425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342       102 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6" name="Google Shape;376;p52"/>
          <p:cNvSpPr txBox="1"/>
          <p:nvPr/>
        </p:nvSpPr>
        <p:spPr>
          <a:xfrm>
            <a:off x="4420425" y="3645250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11/7/15                                                                                                    Delivered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77" name="Google Shape;377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2283" y="3743025"/>
            <a:ext cx="154184" cy="1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4000" y="3980604"/>
            <a:ext cx="154200" cy="154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00150" y="307200"/>
            <a:ext cx="803400" cy="80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all-stamp-03.png" id="380" name="Google Shape;380;p5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06775" y="3980604"/>
            <a:ext cx="154200" cy="154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3"/>
          <p:cNvSpPr/>
          <p:nvPr/>
        </p:nvSpPr>
        <p:spPr>
          <a:xfrm rot="5400000">
            <a:off x="4438567" y="2446679"/>
            <a:ext cx="479700" cy="4137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53"/>
          <p:cNvSpPr txBox="1"/>
          <p:nvPr/>
        </p:nvSpPr>
        <p:spPr>
          <a:xfrm>
            <a:off x="586700" y="2514400"/>
            <a:ext cx="21510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Jennifer Kloczko</a:t>
            </a:r>
            <a:br>
              <a:rPr i="1" lang="en-US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i="1" lang="en-US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California</a:t>
            </a:r>
            <a:endParaRPr i="1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7" name="Google Shape;387;p53"/>
          <p:cNvSpPr txBox="1"/>
          <p:nvPr>
            <p:ph idx="1" type="body"/>
          </p:nvPr>
        </p:nvSpPr>
        <p:spPr>
          <a:xfrm>
            <a:off x="586700" y="1550400"/>
            <a:ext cx="2613600" cy="76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Send staff updates and information</a:t>
            </a: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8" name="Google Shape;388;p53"/>
          <p:cNvSpPr/>
          <p:nvPr/>
        </p:nvSpPr>
        <p:spPr>
          <a:xfrm rot="5400000">
            <a:off x="4438567" y="2615679"/>
            <a:ext cx="479700" cy="4137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3"/>
          <p:cNvSpPr/>
          <p:nvPr/>
        </p:nvSpPr>
        <p:spPr>
          <a:xfrm>
            <a:off x="3859600" y="-6625"/>
            <a:ext cx="5284500" cy="5143500"/>
          </a:xfrm>
          <a:prstGeom prst="rect">
            <a:avLst/>
          </a:prstGeom>
          <a:solidFill>
            <a:srgbClr val="EBECEC">
              <a:alpha val="60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BECE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0" name="Google Shape;390;p53"/>
          <p:cNvSpPr/>
          <p:nvPr/>
        </p:nvSpPr>
        <p:spPr>
          <a:xfrm>
            <a:off x="3936550" y="1365200"/>
            <a:ext cx="5130600" cy="208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EBEC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53"/>
          <p:cNvSpPr txBox="1"/>
          <p:nvPr/>
        </p:nvSpPr>
        <p:spPr>
          <a:xfrm>
            <a:off x="4420425" y="1453750"/>
            <a:ext cx="32913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Jennifer Kloczko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2" name="Google Shape;392;p53"/>
          <p:cNvSpPr txBox="1"/>
          <p:nvPr/>
        </p:nvSpPr>
        <p:spPr>
          <a:xfrm>
            <a:off x="4420425" y="1830050"/>
            <a:ext cx="45117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  <a:latin typeface="Proxima Nova"/>
                <a:ea typeface="Proxima Nova"/>
                <a:cs typeface="Proxima Nova"/>
                <a:sym typeface="Proxima Nova"/>
              </a:rPr>
              <a:t>For the fire drill, remember to take your red folder.</a:t>
            </a:r>
            <a:br>
              <a:rPr lang="en-US">
                <a:solidFill>
                  <a:srgbClr val="33333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>
                <a:solidFill>
                  <a:srgbClr val="333333"/>
                </a:solidFill>
                <a:latin typeface="Proxima Nova"/>
                <a:ea typeface="Proxima Nova"/>
                <a:cs typeface="Proxima Nova"/>
                <a:sym typeface="Proxima Nova"/>
              </a:rPr>
              <a:t>Hold up your green card if all are present, red if any students are missing.</a:t>
            </a:r>
            <a:endParaRPr>
              <a:solidFill>
                <a:srgbClr val="33333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3" name="Google Shape;393;p53"/>
          <p:cNvSpPr/>
          <p:nvPr/>
        </p:nvSpPr>
        <p:spPr>
          <a:xfrm>
            <a:off x="4062100" y="1491525"/>
            <a:ext cx="328800" cy="328800"/>
          </a:xfrm>
          <a:prstGeom prst="ellipse">
            <a:avLst/>
          </a:prstGeom>
          <a:noFill/>
          <a:ln cap="flat" cmpd="sng" w="9525">
            <a:solidFill>
              <a:srgbClr val="9695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53"/>
          <p:cNvSpPr txBox="1"/>
          <p:nvPr/>
        </p:nvSpPr>
        <p:spPr>
          <a:xfrm>
            <a:off x="4091800" y="1491525"/>
            <a:ext cx="2694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K</a:t>
            </a:r>
            <a:endParaRPr b="1" sz="2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95" name="Google Shape;39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6130" y="2981613"/>
            <a:ext cx="364589" cy="239975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53"/>
          <p:cNvSpPr txBox="1"/>
          <p:nvPr/>
        </p:nvSpPr>
        <p:spPr>
          <a:xfrm>
            <a:off x="4420425" y="2938825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23       86 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7" name="Google Shape;397;p53"/>
          <p:cNvSpPr txBox="1"/>
          <p:nvPr/>
        </p:nvSpPr>
        <p:spPr>
          <a:xfrm>
            <a:off x="4420425" y="2686650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4/5/15                                                                                                    Delivered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98" name="Google Shape;398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2283" y="2769850"/>
            <a:ext cx="154184" cy="1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4000" y="3024404"/>
            <a:ext cx="154200" cy="154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vatar-03.png" id="400" name="Google Shape;400;p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00150" y="307200"/>
            <a:ext cx="803401" cy="803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all-stamp-03.png" id="401" name="Google Shape;401;p5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30575" y="3024404"/>
            <a:ext cx="154200" cy="154418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53"/>
          <p:cNvSpPr/>
          <p:nvPr/>
        </p:nvSpPr>
        <p:spPr>
          <a:xfrm rot="5400000">
            <a:off x="4438567" y="4378004"/>
            <a:ext cx="479700" cy="4137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53"/>
          <p:cNvSpPr/>
          <p:nvPr/>
        </p:nvSpPr>
        <p:spPr>
          <a:xfrm rot="5400000">
            <a:off x="4438567" y="4547004"/>
            <a:ext cx="479700" cy="4137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53"/>
          <p:cNvSpPr/>
          <p:nvPr/>
        </p:nvSpPr>
        <p:spPr>
          <a:xfrm>
            <a:off x="3936550" y="3525125"/>
            <a:ext cx="5130600" cy="1627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EBEC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53"/>
          <p:cNvSpPr txBox="1"/>
          <p:nvPr/>
        </p:nvSpPr>
        <p:spPr>
          <a:xfrm>
            <a:off x="4420425" y="3613675"/>
            <a:ext cx="32913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Jennifer Kloczko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6" name="Google Shape;406;p53"/>
          <p:cNvSpPr txBox="1"/>
          <p:nvPr/>
        </p:nvSpPr>
        <p:spPr>
          <a:xfrm>
            <a:off x="4420425" y="3989975"/>
            <a:ext cx="45117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  <a:latin typeface="Proxima Nova"/>
                <a:ea typeface="Proxima Nova"/>
                <a:cs typeface="Proxima Nova"/>
                <a:sym typeface="Proxima Nova"/>
              </a:rPr>
              <a:t>Wear blue tomorrow in honor of World Autism Awareness Day!</a:t>
            </a:r>
            <a:endParaRPr>
              <a:solidFill>
                <a:srgbClr val="33333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7" name="Google Shape;407;p53"/>
          <p:cNvSpPr/>
          <p:nvPr/>
        </p:nvSpPr>
        <p:spPr>
          <a:xfrm>
            <a:off x="4062100" y="3651450"/>
            <a:ext cx="328800" cy="328800"/>
          </a:xfrm>
          <a:prstGeom prst="ellipse">
            <a:avLst/>
          </a:prstGeom>
          <a:noFill/>
          <a:ln cap="flat" cmpd="sng" w="9525">
            <a:solidFill>
              <a:srgbClr val="9695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53"/>
          <p:cNvSpPr txBox="1"/>
          <p:nvPr/>
        </p:nvSpPr>
        <p:spPr>
          <a:xfrm>
            <a:off x="4091800" y="3651450"/>
            <a:ext cx="2694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K</a:t>
            </a:r>
            <a:endParaRPr b="1" sz="2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09" name="Google Shape;40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6130" y="4912938"/>
            <a:ext cx="364589" cy="239975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53"/>
          <p:cNvSpPr txBox="1"/>
          <p:nvPr/>
        </p:nvSpPr>
        <p:spPr>
          <a:xfrm>
            <a:off x="4420425" y="4870150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342       102 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1" name="Google Shape;411;p53"/>
          <p:cNvSpPr txBox="1"/>
          <p:nvPr/>
        </p:nvSpPr>
        <p:spPr>
          <a:xfrm>
            <a:off x="4420425" y="4617975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4/1/15                                                                                                     Delivered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12" name="Google Shape;412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2283" y="4701175"/>
            <a:ext cx="154184" cy="1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4000" y="4955729"/>
            <a:ext cx="154200" cy="154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all-stamp-03.png" id="414" name="Google Shape;414;p5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06775" y="4955729"/>
            <a:ext cx="154200" cy="154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vider-03.png" id="419" name="Google Shape;419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54"/>
          <p:cNvSpPr/>
          <p:nvPr/>
        </p:nvSpPr>
        <p:spPr>
          <a:xfrm>
            <a:off x="0" y="4174050"/>
            <a:ext cx="9144000" cy="100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TO THE EDUCATOR LEADING PD:</a:t>
            </a:r>
            <a:br>
              <a:rPr b="1"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Ask participants how they can use Remind with their students and parents. 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What ideas do they have? What problems could Remind help them solve?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1" name="Google Shape;421;p54"/>
          <p:cNvSpPr txBox="1"/>
          <p:nvPr>
            <p:ph idx="1" type="body"/>
          </p:nvPr>
        </p:nvSpPr>
        <p:spPr>
          <a:xfrm>
            <a:off x="311700" y="2219325"/>
            <a:ext cx="8520600" cy="7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How can you use Remind</a:t>
            </a:r>
            <a:br>
              <a:rPr b="1" lang="en-US" sz="3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en-US" sz="3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in </a:t>
            </a:r>
            <a:r>
              <a:rPr b="1" i="1" lang="en-US" sz="3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your</a:t>
            </a:r>
            <a:r>
              <a:rPr b="1" lang="en-US" sz="3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classroom?</a:t>
            </a:r>
            <a:endParaRPr b="1" sz="3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5"/>
          <p:cNvSpPr txBox="1"/>
          <p:nvPr/>
        </p:nvSpPr>
        <p:spPr>
          <a:xfrm>
            <a:off x="393600" y="309725"/>
            <a:ext cx="7246200" cy="47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Frequently asked questions</a:t>
            </a:r>
            <a:endParaRPr b="1" sz="2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CAN I SHARE A REMIND CLASS WITH ANOTHER EDUCATOR?</a:t>
            </a:r>
            <a:endParaRPr b="1"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You can promote another teacher to owner from your class settings. All owners have the </a:t>
            </a:r>
            <a:r>
              <a:rPr b="1" lang="en-US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same administrative abilities</a:t>
            </a:r>
            <a:r>
              <a:rPr b="1"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for the class.</a:t>
            </a:r>
            <a:endParaRPr b="1"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roxima Nova"/>
              <a:buNone/>
            </a:pPr>
            <a:r>
              <a:rPr b="1" lang="en-US" sz="1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WHAT IF STUDENTS OR PARENTS DON’T HAVE SMARTPHONES?</a:t>
            </a:r>
            <a:endParaRPr b="1"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Students and parents can get Remind messages on</a:t>
            </a:r>
            <a:r>
              <a:rPr b="1"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lang="en-US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any phone that can receive text messages</a:t>
            </a: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, including prepaid phones, flip phones, and government-provided phones.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roxima Nova"/>
              <a:buNone/>
            </a:pPr>
            <a:r>
              <a:rPr b="1" lang="en-US" sz="1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WHAT IF STUDENTS OR PARENTS DON’T HAVE A PHONE AT ALL? </a:t>
            </a:r>
            <a:endParaRPr b="1"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Remind accounts can be created on</a:t>
            </a:r>
            <a:r>
              <a:rPr lang="en-US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lang="en-US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any computer with internet access</a:t>
            </a: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. Participants will see their messages whenever they log in to Remind.com, or they can choose to receive messages via email.</a:t>
            </a: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7" name="Google Shape;427;p55"/>
          <p:cNvSpPr/>
          <p:nvPr/>
        </p:nvSpPr>
        <p:spPr>
          <a:xfrm>
            <a:off x="497175" y="1272325"/>
            <a:ext cx="328800" cy="328800"/>
          </a:xfrm>
          <a:prstGeom prst="ellipse">
            <a:avLst/>
          </a:prstGeom>
          <a:solidFill>
            <a:srgbClr val="F5BF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55"/>
          <p:cNvSpPr txBox="1"/>
          <p:nvPr/>
        </p:nvSpPr>
        <p:spPr>
          <a:xfrm>
            <a:off x="526875" y="1272325"/>
            <a:ext cx="2694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 b="1" sz="2000">
              <a:solidFill>
                <a:srgbClr val="C634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9" name="Google Shape;429;p55"/>
          <p:cNvSpPr/>
          <p:nvPr/>
        </p:nvSpPr>
        <p:spPr>
          <a:xfrm>
            <a:off x="497175" y="2407350"/>
            <a:ext cx="328800" cy="328800"/>
          </a:xfrm>
          <a:prstGeom prst="ellipse">
            <a:avLst/>
          </a:prstGeom>
          <a:solidFill>
            <a:srgbClr val="F5BF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55"/>
          <p:cNvSpPr txBox="1"/>
          <p:nvPr/>
        </p:nvSpPr>
        <p:spPr>
          <a:xfrm>
            <a:off x="526875" y="2407350"/>
            <a:ext cx="2694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b="1" sz="2000">
              <a:solidFill>
                <a:srgbClr val="C634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1" name="Google Shape;431;p55"/>
          <p:cNvSpPr/>
          <p:nvPr/>
        </p:nvSpPr>
        <p:spPr>
          <a:xfrm>
            <a:off x="497175" y="3484325"/>
            <a:ext cx="328800" cy="328800"/>
          </a:xfrm>
          <a:prstGeom prst="ellipse">
            <a:avLst/>
          </a:prstGeom>
          <a:solidFill>
            <a:srgbClr val="F5BF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55"/>
          <p:cNvSpPr txBox="1"/>
          <p:nvPr/>
        </p:nvSpPr>
        <p:spPr>
          <a:xfrm>
            <a:off x="526875" y="3484325"/>
            <a:ext cx="2694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 b="1" sz="2000">
              <a:solidFill>
                <a:srgbClr val="C634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823" y="3439546"/>
            <a:ext cx="335100" cy="3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9631" y="3439546"/>
            <a:ext cx="335100" cy="3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88423" y="3439546"/>
            <a:ext cx="335100" cy="33510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56"/>
          <p:cNvSpPr txBox="1"/>
          <p:nvPr>
            <p:ph idx="1" type="body"/>
          </p:nvPr>
        </p:nvSpPr>
        <p:spPr>
          <a:xfrm>
            <a:off x="653000" y="1129025"/>
            <a:ext cx="3985200" cy="21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Get connected</a:t>
            </a:r>
            <a:endParaRPr b="1" sz="2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D4F"/>
              </a:buClr>
              <a:buFont typeface="Proxima Nova"/>
              <a:buNone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Visit the</a:t>
            </a:r>
            <a:r>
              <a:rPr b="1"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Remind</a:t>
            </a:r>
            <a:r>
              <a:rPr b="1"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lang="en-US" sz="1400" u="sng">
                <a:solidFill>
                  <a:srgbClr val="4A89DC"/>
                </a:solidFill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Help Center</a:t>
            </a: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 for</a:t>
            </a: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 instructions and tips </a:t>
            </a: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about everything from account basics to class management.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Follow </a:t>
            </a:r>
            <a:r>
              <a:rPr b="1" lang="en-US" sz="1400" u="sng">
                <a:solidFill>
                  <a:srgbClr val="4A86E8"/>
                </a:solidFill>
                <a:latin typeface="Proxima Nova"/>
                <a:ea typeface="Proxima Nova"/>
                <a:cs typeface="Proxima Nova"/>
                <a:sym typeface="Proxima Nova"/>
              </a:rPr>
              <a:t>@RemindHQ</a:t>
            </a:r>
            <a:r>
              <a:rPr b="1" lang="en-US" sz="1400">
                <a:solidFill>
                  <a:srgbClr val="4A86E8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on Twitter and Instagram for educator content, exclusive sneak peeks, and opportunities to win swag.</a:t>
            </a:r>
            <a:endParaRPr b="1" sz="1400" u="sng">
              <a:solidFill>
                <a:srgbClr val="4A89D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5D60A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5D60A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5D60A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@RemindHQ</a:t>
            </a:r>
            <a:endParaRPr b="1" sz="1400">
              <a:solidFill>
                <a:srgbClr val="5D60A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 u="sng">
              <a:solidFill>
                <a:srgbClr val="4A89D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 u="sng">
              <a:solidFill>
                <a:srgbClr val="4A89D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41" name="Google Shape;441;p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93342" y="0"/>
            <a:ext cx="395066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0"/>
          <p:cNvSpPr txBox="1"/>
          <p:nvPr>
            <p:ph idx="1" type="body"/>
          </p:nvPr>
        </p:nvSpPr>
        <p:spPr>
          <a:xfrm>
            <a:off x="4730500" y="1389850"/>
            <a:ext cx="3577800" cy="28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Send messages that students and parents can’t miss</a:t>
            </a:r>
            <a:endParaRPr b="1" sz="2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Remind is a </a:t>
            </a:r>
            <a:r>
              <a:rPr b="1" lang="en-US" sz="1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communication platform</a:t>
            </a:r>
            <a:r>
              <a:rPr lang="en-US" sz="1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that helps teachers build relationships with students and parents every day.</a:t>
            </a:r>
            <a:br>
              <a:rPr lang="en-US" sz="1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By connecting school communities, Remind makes it easy to manage class communication—and make more time for teaching and learning.</a:t>
            </a:r>
            <a:endParaRPr sz="12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0" name="Google Shape;12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" y="0"/>
            <a:ext cx="395763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vider-02.png" id="446" name="Google Shape;446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0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57"/>
          <p:cNvSpPr txBox="1"/>
          <p:nvPr>
            <p:ph idx="1" type="body"/>
          </p:nvPr>
        </p:nvSpPr>
        <p:spPr>
          <a:xfrm>
            <a:off x="311700" y="2219325"/>
            <a:ext cx="8520600" cy="7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Thank you!</a:t>
            </a:r>
            <a:endParaRPr b="1"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1"/>
          <p:cNvSpPr txBox="1"/>
          <p:nvPr>
            <p:ph idx="1" type="body"/>
          </p:nvPr>
        </p:nvSpPr>
        <p:spPr>
          <a:xfrm>
            <a:off x="533400" y="938925"/>
            <a:ext cx="2259900" cy="33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Make your day more productive</a:t>
            </a:r>
            <a:endParaRPr b="1" sz="2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C634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Real-time messaging for</a:t>
            </a: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 your class, group, or just a single person.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Reminders can be </a:t>
            </a:r>
            <a:r>
              <a:rPr b="1"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scheduled </a:t>
            </a: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ahead of time.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Messages can be sent </a:t>
            </a:r>
            <a:r>
              <a:rPr b="1"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on the go </a:t>
            </a: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from a laptop, mobile app, or tablet.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6" name="Google Shape;12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4900" y="463175"/>
            <a:ext cx="5572125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/>
          <p:nvPr>
            <p:ph idx="1" type="body"/>
          </p:nvPr>
        </p:nvSpPr>
        <p:spPr>
          <a:xfrm>
            <a:off x="533400" y="1113000"/>
            <a:ext cx="2520900" cy="22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Get every family involved</a:t>
            </a:r>
            <a:endParaRPr b="1" sz="2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C634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63C3F"/>
              </a:buClr>
              <a:buFont typeface="Proxima Nova"/>
              <a:buNone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Messages can be sent to </a:t>
            </a:r>
            <a:r>
              <a:rPr b="1"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any phone</a:t>
            </a: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. Families don’t need smartphones or even Internet to use Remind.</a:t>
            </a:r>
            <a:endParaRPr sz="1400">
              <a:solidFill>
                <a:srgbClr val="282C31"/>
              </a:solidFill>
            </a:endParaRPr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363C3F"/>
              </a:buClr>
              <a:buFont typeface="Proxima Nova"/>
              <a:buNone/>
            </a:pPr>
            <a:r>
              <a:rPr b="1"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Translate</a:t>
            </a: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 your messages into more than 85 languages.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363C3F"/>
              </a:buClr>
              <a:buFont typeface="Proxima Nova"/>
              <a:buNone/>
            </a:pPr>
            <a:r>
              <a:t/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363C3F"/>
              </a:buClr>
              <a:buFont typeface="Proxima Nova"/>
              <a:buNone/>
            </a:pPr>
            <a:r>
              <a:t/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363C3F"/>
              </a:buClr>
              <a:buFont typeface="Proxima Nova"/>
              <a:buNone/>
            </a:pPr>
            <a:r>
              <a:t/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2" name="Google Shape;13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7775" y="476250"/>
            <a:ext cx="558165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3"/>
          <p:cNvSpPr txBox="1"/>
          <p:nvPr>
            <p:ph idx="1" type="body"/>
          </p:nvPr>
        </p:nvSpPr>
        <p:spPr>
          <a:xfrm>
            <a:off x="533400" y="895450"/>
            <a:ext cx="2727600" cy="24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Build stronger relationships</a:t>
            </a:r>
            <a:endParaRPr b="1" sz="2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363C3F"/>
              </a:buClr>
              <a:buFont typeface="Proxima Nova"/>
              <a:buNone/>
            </a:pPr>
            <a:r>
              <a:t/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Send messages the way people </a:t>
            </a:r>
            <a:r>
              <a:rPr b="1"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actually communicate.</a:t>
            </a:r>
            <a:endParaRPr b="1"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</a:pPr>
            <a:r>
              <a:rPr lang="en-US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 typical teenager sends and receives over </a:t>
            </a:r>
            <a:r>
              <a:rPr b="1" lang="en-US" sz="1200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30 texts per day</a:t>
            </a:r>
            <a:r>
              <a:rPr lang="en-US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. (</a:t>
            </a:r>
            <a:r>
              <a:rPr b="1" lang="en-US" sz="1200" u="sng">
                <a:solidFill>
                  <a:srgbClr val="4A89DC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Source</a:t>
            </a:r>
            <a:r>
              <a:rPr lang="en-US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br>
              <a:rPr lang="en-US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2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</a:pPr>
            <a:r>
              <a:rPr b="1" lang="en-US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92% of all adults</a:t>
            </a:r>
            <a:r>
              <a:rPr lang="en-US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own cell phones, and they rarely turn them off.</a:t>
            </a:r>
            <a:r>
              <a:rPr b="1" lang="en-US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(</a:t>
            </a:r>
            <a:r>
              <a:rPr b="1" lang="en-US" sz="1200" u="sng">
                <a:solidFill>
                  <a:srgbClr val="4A89DC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Source</a:t>
            </a:r>
            <a:r>
              <a:rPr lang="en-US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r>
              <a:rPr lang="en-US" sz="12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2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See </a:t>
            </a:r>
            <a:r>
              <a:rPr b="1"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who’s reading them </a:t>
            </a:r>
            <a:r>
              <a:rPr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and who’s missing out.</a:t>
            </a:r>
            <a:br>
              <a:rPr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363C3F"/>
              </a:buClr>
              <a:buFont typeface="Proxima Nova"/>
              <a:buNone/>
            </a:pPr>
            <a:r>
              <a:t/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8" name="Google Shape;13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92350" y="475063"/>
            <a:ext cx="5578200" cy="4340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6356" y="0"/>
            <a:ext cx="39576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4"/>
          <p:cNvSpPr txBox="1"/>
          <p:nvPr>
            <p:ph idx="1" type="body"/>
          </p:nvPr>
        </p:nvSpPr>
        <p:spPr>
          <a:xfrm>
            <a:off x="647075" y="784450"/>
            <a:ext cx="3778800" cy="3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Support student outcomes</a:t>
            </a:r>
            <a:endParaRPr b="1" sz="2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●"/>
            </a:pPr>
            <a:r>
              <a:rPr b="1" lang="en-US" sz="1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Hoffman Estates HS, IL</a:t>
            </a:r>
            <a:r>
              <a:rPr lang="en-US" sz="1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: A 20% improvement in school-wide attendance</a:t>
            </a:r>
            <a:br>
              <a:rPr lang="en-US" sz="1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4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●"/>
            </a:pPr>
            <a:r>
              <a:rPr b="1" lang="en-US" sz="1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PS 151, NY: </a:t>
            </a:r>
            <a:r>
              <a:rPr lang="en-US" sz="1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 3x improvement in parent turnout at school events.</a:t>
            </a:r>
            <a:br>
              <a:rPr lang="en-US" sz="1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</a:pPr>
            <a:r>
              <a:rPr b="1"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John Swett Elementary School, CA</a:t>
            </a:r>
            <a:r>
              <a:rPr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99% of parents surveyed feel positively about receiving Remind messages</a:t>
            </a:r>
            <a:br>
              <a:rPr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4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●"/>
            </a:pPr>
            <a:r>
              <a:rPr b="1"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University HS, NJ</a:t>
            </a:r>
            <a:r>
              <a:rPr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A 2-letter grade improvement due to increased parent involvement</a:t>
            </a:r>
            <a:br>
              <a:rPr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br>
              <a:rPr lang="en-US" sz="1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br>
              <a:rPr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5"/>
          <p:cNvSpPr txBox="1"/>
          <p:nvPr>
            <p:ph idx="1" type="body"/>
          </p:nvPr>
        </p:nvSpPr>
        <p:spPr>
          <a:xfrm>
            <a:off x="311700" y="2219325"/>
            <a:ext cx="8520600" cy="7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Getting started</a:t>
            </a:r>
            <a:endParaRPr b="1" sz="3000"/>
          </a:p>
        </p:txBody>
      </p:sp>
      <p:sp>
        <p:nvSpPr>
          <p:cNvPr id="151" name="Google Shape;151;p35"/>
          <p:cNvSpPr/>
          <p:nvPr/>
        </p:nvSpPr>
        <p:spPr>
          <a:xfrm>
            <a:off x="-76200" y="4174050"/>
            <a:ext cx="9218400" cy="1006200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TO THE EDUCATOR LEADING PD:</a:t>
            </a:r>
            <a:br>
              <a:rPr b="1"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In this section, you’ll lead a quick demo with a sample class and help participants create accounts.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" y="0"/>
            <a:ext cx="39576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6"/>
          <p:cNvSpPr txBox="1"/>
          <p:nvPr>
            <p:ph idx="1" type="body"/>
          </p:nvPr>
        </p:nvSpPr>
        <p:spPr>
          <a:xfrm>
            <a:off x="4584750" y="1321800"/>
            <a:ext cx="4298400" cy="24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WHAT PARTICIPANTS SEE</a:t>
            </a:r>
            <a:b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How does Remind work?</a:t>
            </a:r>
            <a:endParaRPr b="1" sz="2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C634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To receive messages via text, text </a:t>
            </a:r>
            <a:r>
              <a:rPr b="1" lang="en-US" sz="140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@classcode</a:t>
            </a: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b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to 81010.</a:t>
            </a:r>
            <a:b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Trouble using 81010? Try texting </a:t>
            </a:r>
            <a:r>
              <a:rPr b="1" lang="en-US" sz="140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@classcode</a:t>
            </a:r>
            <a:b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to (516) 874-3612 instead.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9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*Standard text message rates apply.</a:t>
            </a:r>
            <a:endParaRPr i="1" sz="9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8" name="Google Shape;158;p36"/>
          <p:cNvSpPr/>
          <p:nvPr/>
        </p:nvSpPr>
        <p:spPr>
          <a:xfrm>
            <a:off x="0" y="4174050"/>
            <a:ext cx="3957600" cy="1006200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TO THE EDUCATOR LEADING PD:</a:t>
            </a:r>
            <a:br>
              <a:rPr b="1"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Replace </a:t>
            </a:r>
            <a:r>
              <a:rPr b="1" lang="en-US" sz="110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@classcode</a:t>
            </a: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 in the image above with the class code</a:t>
            </a:r>
            <a:b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for the sample class you created for this session.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9" name="Google Shape;159;p36"/>
          <p:cNvSpPr/>
          <p:nvPr/>
        </p:nvSpPr>
        <p:spPr>
          <a:xfrm>
            <a:off x="1038850" y="2767375"/>
            <a:ext cx="1156200" cy="338400"/>
          </a:xfrm>
          <a:prstGeom prst="rect">
            <a:avLst/>
          </a:prstGeom>
          <a:solidFill>
            <a:srgbClr val="5D60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@classcode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0" name="Google Shape;160;p36"/>
          <p:cNvSpPr/>
          <p:nvPr/>
        </p:nvSpPr>
        <p:spPr>
          <a:xfrm>
            <a:off x="1038850" y="1549200"/>
            <a:ext cx="670200" cy="338400"/>
          </a:xfrm>
          <a:prstGeom prst="rect">
            <a:avLst/>
          </a:prstGeom>
          <a:solidFill>
            <a:srgbClr val="5D60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81010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