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Proxima Nova"/>
      <p:regular r:id="rId21"/>
      <p:bold r:id="rId22"/>
      <p:italic r:id="rId23"/>
      <p:boldItalic r:id="rId24"/>
    </p:embeddedFont>
    <p:embeddedFont>
      <p:font typeface="PT Sans Narrow"/>
      <p:regular r:id="rId25"/>
      <p:bold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roximaNova-bold.fntdata"/><Relationship Id="rId21" Type="http://schemas.openxmlformats.org/officeDocument/2006/relationships/font" Target="fonts/ProximaNova-regular.fntdata"/><Relationship Id="rId24" Type="http://schemas.openxmlformats.org/officeDocument/2006/relationships/font" Target="fonts/ProximaNova-boldItalic.fntdata"/><Relationship Id="rId23" Type="http://schemas.openxmlformats.org/officeDocument/2006/relationships/font" Target="fonts/ProximaNova-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TSansNarrow-bold.fntdata"/><Relationship Id="rId25" Type="http://schemas.openxmlformats.org/officeDocument/2006/relationships/font" Target="fonts/PTSansNarrow-regular.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ccKFkcfXx-c"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6b1d59c7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6b1d59c7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Community trauma awareness presentation</a:t>
            </a:r>
            <a:endParaRPr/>
          </a:p>
          <a:p>
            <a:pPr indent="0" lvl="0" marL="0" rtl="0" algn="l">
              <a:spcBef>
                <a:spcPts val="0"/>
              </a:spcBef>
              <a:spcAft>
                <a:spcPts val="0"/>
              </a:spcAft>
              <a:buNone/>
            </a:pPr>
            <a:r>
              <a:rPr lang="en"/>
              <a:t>Introductions (Michelle and Kelly)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5e3e2e66f7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5e3e2e66f7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Kelly</a:t>
            </a:r>
            <a:endParaRPr/>
          </a:p>
          <a:p>
            <a:pPr indent="0" lvl="0" marL="0" rtl="0" algn="l">
              <a:spcBef>
                <a:spcPts val="0"/>
              </a:spcBef>
              <a:spcAft>
                <a:spcPts val="0"/>
              </a:spcAft>
              <a:buNone/>
            </a:pPr>
            <a:r>
              <a:rPr lang="en"/>
              <a:t>Schools systems (PBIS)</a:t>
            </a:r>
            <a:r>
              <a:rPr lang="en"/>
              <a:t> Trauma-informed practice is ALL our jobs! (Make connections here to what school is working on in Tier 1 already)</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The high percentage of ACEs in our student population means we don’t need to know everyone’s ACE score - we can make accurate assumptions that it’s much more than 20% of our students, so this makes it absolutely necessary that we take a universal/core/Tier 1 approach to addressing the issue.</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5e3e2e66f7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5e3e2e66f7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Michelle</a:t>
            </a:r>
            <a:endParaRPr/>
          </a:p>
          <a:p>
            <a:pPr indent="0" lvl="0" marL="0" rtl="0" algn="l">
              <a:spcBef>
                <a:spcPts val="0"/>
              </a:spcBef>
              <a:spcAft>
                <a:spcPts val="0"/>
              </a:spcAft>
              <a:buNone/>
            </a:pPr>
            <a:r>
              <a:rPr lang="en"/>
              <a:t>A person (or a school population) is not their ‘ACEs’ score - there are many factors that contribute to an individual’s success.</a:t>
            </a:r>
            <a:endParaRPr/>
          </a:p>
          <a:p>
            <a:pPr indent="-298450" lvl="0" marL="457200" rtl="0" algn="l">
              <a:spcBef>
                <a:spcPts val="0"/>
              </a:spcBef>
              <a:spcAft>
                <a:spcPts val="0"/>
              </a:spcAft>
              <a:buSzPts val="1100"/>
              <a:buChar char="●"/>
            </a:pPr>
            <a:r>
              <a:rPr lang="en"/>
              <a:t>ACEs are greatly impacted by factors such as age, number, source, frequency, duration and intensity of adverse events</a:t>
            </a:r>
            <a:endParaRPr/>
          </a:p>
          <a:p>
            <a:pPr indent="-298450" lvl="0" marL="457200" rtl="0" algn="l">
              <a:spcBef>
                <a:spcPts val="0"/>
              </a:spcBef>
              <a:spcAft>
                <a:spcPts val="0"/>
              </a:spcAft>
              <a:buSzPts val="1100"/>
              <a:buChar char="●"/>
            </a:pPr>
            <a:r>
              <a:rPr lang="en"/>
              <a:t>They can be buffered by protective factors, resilience, Social-Emotional skills, relationships, stability, etc.</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744513725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744513725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Michelle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-resiliency brings hope, this is where we can bring change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70cd74404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70cd74404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Michelle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7a9a07043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7a9a07043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Michelle</a:t>
            </a:r>
            <a:endParaRPr/>
          </a:p>
          <a:p>
            <a:pPr indent="0" lvl="0" marL="0" rtl="0" algn="l">
              <a:spcBef>
                <a:spcPts val="0"/>
              </a:spcBef>
              <a:spcAft>
                <a:spcPts val="0"/>
              </a:spcAft>
              <a:buNone/>
            </a:pPr>
            <a:r>
              <a:rPr lang="en"/>
              <a:t>Moving from Trauma aware to trauma informed . . . multiple stages. Today = awareness</a:t>
            </a:r>
            <a:endParaRPr/>
          </a:p>
          <a:p>
            <a:pPr indent="0" lvl="0" marL="0" rtl="0" algn="l">
              <a:spcBef>
                <a:spcPts val="0"/>
              </a:spcBef>
              <a:spcAft>
                <a:spcPts val="0"/>
              </a:spcAft>
              <a:buNone/>
            </a:pPr>
            <a:r>
              <a:rPr lang="en"/>
              <a:t>Take away=building knowledge of traumas impact on the brain and behavior, implications for future support.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54b55e5b5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54b55e5b5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Show book and exit ticket, have them give name and address for mailing to them, get feedback from them on participation in 6-hour workshop</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70cd744047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70cd744047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Michelle</a:t>
            </a:r>
            <a:endParaRPr/>
          </a:p>
          <a:p>
            <a:pPr indent="0" lvl="0" marL="0" rtl="0" algn="l">
              <a:spcBef>
                <a:spcPts val="0"/>
              </a:spcBef>
              <a:spcAft>
                <a:spcPts val="0"/>
              </a:spcAft>
              <a:buNone/>
            </a:pPr>
            <a:r>
              <a:rPr lang="en"/>
              <a:t>Moving from Trauma aware to trauma informed . . . multiple stages. Today = awareness</a:t>
            </a:r>
            <a:endParaRPr/>
          </a:p>
          <a:p>
            <a:pPr indent="0" lvl="0" marL="0" rtl="0" algn="l">
              <a:spcBef>
                <a:spcPts val="0"/>
              </a:spcBef>
              <a:spcAft>
                <a:spcPts val="0"/>
              </a:spcAft>
              <a:buNone/>
            </a:pPr>
            <a:r>
              <a:rPr lang="en"/>
              <a:t>Awareness-basic knowledge that trauma has a role in behavior, need for more information is understood</a:t>
            </a:r>
            <a:endParaRPr/>
          </a:p>
          <a:p>
            <a:pPr indent="0" lvl="0" marL="0" rtl="0" algn="l">
              <a:spcBef>
                <a:spcPts val="0"/>
              </a:spcBef>
              <a:spcAft>
                <a:spcPts val="0"/>
              </a:spcAft>
              <a:buNone/>
            </a:pPr>
            <a:r>
              <a:rPr lang="en"/>
              <a:t>Trauma Sensitive-development of systems to support trauma informed practices-training is happening for staff, teams developed, funding secured</a:t>
            </a:r>
            <a:endParaRPr/>
          </a:p>
          <a:p>
            <a:pPr indent="0" lvl="0" marL="0" rtl="0" algn="l">
              <a:spcBef>
                <a:spcPts val="0"/>
              </a:spcBef>
              <a:spcAft>
                <a:spcPts val="0"/>
              </a:spcAft>
              <a:buNone/>
            </a:pPr>
            <a:r>
              <a:rPr lang="en"/>
              <a:t>Trauma </a:t>
            </a:r>
            <a:r>
              <a:rPr lang="en"/>
              <a:t>Responsive</a:t>
            </a:r>
            <a:r>
              <a:rPr lang="en"/>
              <a:t>-Using information to create systems of support for children, using data to support interventions, continued staff development</a:t>
            </a:r>
            <a:endParaRPr/>
          </a:p>
          <a:p>
            <a:pPr indent="0" lvl="0" marL="0" rtl="0" algn="l">
              <a:spcBef>
                <a:spcPts val="0"/>
              </a:spcBef>
              <a:spcAft>
                <a:spcPts val="0"/>
              </a:spcAft>
              <a:buNone/>
            </a:pPr>
            <a:r>
              <a:rPr lang="en"/>
              <a:t>Trauma Informed-systems are in place to support children, staff are educated in responsive care, policy and practice are consistent and part of the culture of the organization.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744513725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744513725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Michelle</a:t>
            </a:r>
            <a:endParaRPr/>
          </a:p>
          <a:p>
            <a:pPr indent="0" lvl="0" marL="0" rtl="0" algn="l">
              <a:spcBef>
                <a:spcPts val="0"/>
              </a:spcBef>
              <a:spcAft>
                <a:spcPts val="0"/>
              </a:spcAft>
              <a:buNone/>
            </a:pPr>
            <a:r>
              <a:rPr lang="en"/>
              <a:t>-Cannot assume trauma response will happen</a:t>
            </a:r>
            <a:endParaRPr/>
          </a:p>
          <a:p>
            <a:pPr indent="0" lvl="0" marL="0" rtl="0" algn="l">
              <a:spcBef>
                <a:spcPts val="0"/>
              </a:spcBef>
              <a:spcAft>
                <a:spcPts val="0"/>
              </a:spcAft>
              <a:buNone/>
            </a:pPr>
            <a:r>
              <a:rPr lang="en"/>
              <a:t>-</a:t>
            </a:r>
            <a:r>
              <a:rPr lang="en"/>
              <a:t>Perceived</a:t>
            </a:r>
            <a:r>
              <a:rPr lang="en"/>
              <a:t>-trauma is an experience and symptoms form based on the individual processing that occurs (examples: siblings med. Dx; family all experience a trauma-adult develops symptoms child does not)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7908d35ad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7908d35ad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Michelle</a:t>
            </a:r>
            <a:endParaRPr/>
          </a:p>
          <a:p>
            <a:pPr indent="0" lvl="0" marL="0" rtl="0" algn="l">
              <a:spcBef>
                <a:spcPts val="0"/>
              </a:spcBef>
              <a:spcAft>
                <a:spcPts val="0"/>
              </a:spcAft>
              <a:buNone/>
            </a:pPr>
            <a:r>
              <a:rPr lang="en"/>
              <a:t>Development of the DSM-V proposed diagnostic criteria to include Type 3, due to the developmental problems associated with exposure to traumatic events on a regular basis. These can include cognitive deficits-poor problem solving, lower memory volume, low self-esteem and hopelessness. Ex.fetal exposure to stress hormones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4ed92407b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4ed92407b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Michelle (&amp; Kelly make connection to PBIS systems in schools)</a:t>
            </a:r>
            <a:endParaRPr/>
          </a:p>
          <a:p>
            <a:pPr indent="0" lvl="0" marL="0" rtl="0" algn="l">
              <a:spcBef>
                <a:spcPts val="0"/>
              </a:spcBef>
              <a:spcAft>
                <a:spcPts val="0"/>
              </a:spcAft>
              <a:buNone/>
            </a:pPr>
            <a:r>
              <a:rPr lang="en"/>
              <a:t>Arrows and labels will reveal on click. </a:t>
            </a:r>
            <a:endParaRPr/>
          </a:p>
          <a:p>
            <a:pPr indent="-317500" lvl="0" marL="457200" rtl="0" algn="l">
              <a:spcBef>
                <a:spcPts val="0"/>
              </a:spcBef>
              <a:spcAft>
                <a:spcPts val="0"/>
              </a:spcAft>
              <a:buSzPts val="1400"/>
              <a:buAutoNum type="arabicPeriod"/>
            </a:pPr>
            <a:r>
              <a:rPr lang="en"/>
              <a:t>Downstairs brain = brain stem and limbic system. It’s the survival brain and emotional brain. Essentially the brain needs to have an affirmative answer to each question before it can move up to the next part of the brain.</a:t>
            </a:r>
            <a:endParaRPr/>
          </a:p>
          <a:p>
            <a:pPr indent="-317500" lvl="1" marL="914400" rtl="0" algn="l">
              <a:spcBef>
                <a:spcPts val="0"/>
              </a:spcBef>
              <a:spcAft>
                <a:spcPts val="0"/>
              </a:spcAft>
              <a:buSzPts val="1400"/>
              <a:buAutoNum type="alphaLcPeriod"/>
            </a:pPr>
            <a:r>
              <a:rPr lang="en"/>
              <a:t>Amygdala-located in the limbic system, smoke alarm for threat detection (alerts </a:t>
            </a:r>
            <a:r>
              <a:rPr lang="en"/>
              <a:t>nervous</a:t>
            </a:r>
            <a:r>
              <a:rPr lang="en"/>
              <a:t> system to activate)</a:t>
            </a:r>
            <a:endParaRPr/>
          </a:p>
          <a:p>
            <a:pPr indent="-317500" lvl="1" marL="914400" rtl="0" algn="l">
              <a:spcBef>
                <a:spcPts val="0"/>
              </a:spcBef>
              <a:spcAft>
                <a:spcPts val="0"/>
              </a:spcAft>
              <a:buSzPts val="1400"/>
              <a:buAutoNum type="alphaLcPeriod"/>
            </a:pPr>
            <a:r>
              <a:rPr lang="en"/>
              <a:t>Hippocampus-stores memory (traumatic memories are created and stored </a:t>
            </a:r>
            <a:r>
              <a:rPr lang="en"/>
              <a:t>differently</a:t>
            </a:r>
            <a:r>
              <a:rPr lang="en"/>
              <a:t> due to </a:t>
            </a:r>
            <a:r>
              <a:rPr lang="en"/>
              <a:t>increased</a:t>
            </a:r>
            <a:r>
              <a:rPr lang="en"/>
              <a:t> release of stress hormones)</a:t>
            </a:r>
            <a:endParaRPr/>
          </a:p>
          <a:p>
            <a:pPr indent="-317500" lvl="1" marL="914400" rtl="0" algn="l">
              <a:spcBef>
                <a:spcPts val="0"/>
              </a:spcBef>
              <a:spcAft>
                <a:spcPts val="0"/>
              </a:spcAft>
              <a:buSzPts val="1400"/>
              <a:buAutoNum type="alphaLcPeriod"/>
            </a:pPr>
            <a:r>
              <a:rPr lang="en"/>
              <a:t>Vagus Nerve-becomes “frozen” when trauma is experienced, activity, human connection is sought to relieve this</a:t>
            </a:r>
            <a:endParaRPr/>
          </a:p>
          <a:p>
            <a:pPr indent="-317500" lvl="1" marL="914400" rtl="0" algn="l">
              <a:spcBef>
                <a:spcPts val="0"/>
              </a:spcBef>
              <a:spcAft>
                <a:spcPts val="0"/>
              </a:spcAft>
              <a:buSzPts val="1400"/>
              <a:buAutoNum type="alphaLcPeriod"/>
            </a:pPr>
            <a:r>
              <a:rPr lang="en"/>
              <a:t>Language impact</a:t>
            </a:r>
            <a:endParaRPr/>
          </a:p>
          <a:p>
            <a:pPr indent="-317500" lvl="1" marL="914400" rtl="0" algn="l">
              <a:spcBef>
                <a:spcPts val="0"/>
              </a:spcBef>
              <a:spcAft>
                <a:spcPts val="0"/>
              </a:spcAft>
              <a:buSzPts val="1400"/>
              <a:buAutoNum type="alphaLcPeriod"/>
            </a:pPr>
            <a:r>
              <a:rPr lang="en"/>
              <a:t>Mirror Neurons</a:t>
            </a:r>
            <a:endParaRPr/>
          </a:p>
          <a:p>
            <a:pPr indent="-317500" lvl="1" marL="914400" rtl="0" algn="l">
              <a:spcBef>
                <a:spcPts val="0"/>
              </a:spcBef>
              <a:spcAft>
                <a:spcPts val="0"/>
              </a:spcAft>
              <a:buSzPts val="1400"/>
              <a:buAutoNum type="alphaLcPeriod"/>
            </a:pPr>
            <a:r>
              <a:rPr lang="en"/>
              <a:t>Trauma is SENSORY not COGNITIVE</a:t>
            </a:r>
            <a:endParaRPr/>
          </a:p>
          <a:p>
            <a:pPr indent="-317500" lvl="0" marL="457200" rtl="0" algn="l">
              <a:spcBef>
                <a:spcPts val="0"/>
              </a:spcBef>
              <a:spcAft>
                <a:spcPts val="0"/>
              </a:spcAft>
              <a:buSzPts val="1400"/>
              <a:buAutoNum type="arabicPeriod"/>
            </a:pPr>
            <a:r>
              <a:rPr lang="en"/>
              <a:t>Upstairs brain = prefrontal lobes, or ‘executive state’ - this is where we can LEARN.</a:t>
            </a:r>
            <a:endParaRPr/>
          </a:p>
          <a:p>
            <a:pPr indent="-317500" lvl="1" marL="914400" rtl="0" algn="l">
              <a:spcBef>
                <a:spcPts val="0"/>
              </a:spcBef>
              <a:spcAft>
                <a:spcPts val="0"/>
              </a:spcAft>
              <a:buSzPts val="1400"/>
              <a:buAutoNum type="alphaLcPeriod"/>
            </a:pPr>
            <a:r>
              <a:rPr lang="en"/>
              <a:t>When this area is activated behavior is a choice, Disconnection results in automatic behaviors</a:t>
            </a:r>
            <a:endParaRPr/>
          </a:p>
          <a:p>
            <a:pPr indent="-317500" lvl="2" marL="1371600" rtl="0" algn="l">
              <a:spcBef>
                <a:spcPts val="0"/>
              </a:spcBef>
              <a:spcAft>
                <a:spcPts val="0"/>
              </a:spcAft>
              <a:buSzPts val="1400"/>
              <a:buAutoNum type="romanLcPeriod"/>
            </a:pPr>
            <a:r>
              <a:rPr lang="en"/>
              <a:t>Flight, Fight or Freeze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Labels for 3 R’s:</a:t>
            </a:r>
            <a:endParaRPr/>
          </a:p>
          <a:p>
            <a:pPr indent="-317500" lvl="0" marL="457200" rtl="0" algn="l">
              <a:spcBef>
                <a:spcPts val="0"/>
              </a:spcBef>
              <a:spcAft>
                <a:spcPts val="0"/>
              </a:spcAft>
              <a:buSzPts val="1400"/>
              <a:buAutoNum type="arabicPeriod"/>
            </a:pPr>
            <a:r>
              <a:rPr lang="en"/>
              <a:t>Routines = establishing safety</a:t>
            </a:r>
            <a:endParaRPr/>
          </a:p>
          <a:p>
            <a:pPr indent="-317500" lvl="0" marL="457200" rtl="0" algn="l">
              <a:spcBef>
                <a:spcPts val="0"/>
              </a:spcBef>
              <a:spcAft>
                <a:spcPts val="0"/>
              </a:spcAft>
              <a:buSzPts val="1400"/>
              <a:buAutoNum type="arabicPeriod"/>
            </a:pPr>
            <a:r>
              <a:rPr lang="en"/>
              <a:t>Relationships = establishing connection/love</a:t>
            </a:r>
            <a:endParaRPr/>
          </a:p>
          <a:p>
            <a:pPr indent="-317500" lvl="0" marL="457200" rtl="0" algn="l">
              <a:spcBef>
                <a:spcPts val="0"/>
              </a:spcBef>
              <a:spcAft>
                <a:spcPts val="0"/>
              </a:spcAft>
              <a:buSzPts val="1400"/>
              <a:buAutoNum type="arabicPeriod"/>
            </a:pPr>
            <a:r>
              <a:rPr lang="en"/>
              <a:t>Regulation = reaching the calm, executive state where we can take in new learning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744513725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744513725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Michelle</a:t>
            </a:r>
            <a:endParaRPr/>
          </a:p>
          <a:p>
            <a:pPr indent="0" lvl="0" marL="0" rtl="0" algn="l">
              <a:spcBef>
                <a:spcPts val="0"/>
              </a:spcBef>
              <a:spcAft>
                <a:spcPts val="0"/>
              </a:spcAft>
              <a:buNone/>
            </a:pPr>
            <a:r>
              <a:rPr lang="en"/>
              <a:t>Short Term-Activation of the Parasympathetic Nervous System</a:t>
            </a:r>
            <a:endParaRPr/>
          </a:p>
          <a:p>
            <a:pPr indent="0" lvl="0" marL="0" rtl="0" algn="l">
              <a:spcBef>
                <a:spcPts val="0"/>
              </a:spcBef>
              <a:spcAft>
                <a:spcPts val="0"/>
              </a:spcAft>
              <a:buNone/>
            </a:pPr>
            <a:r>
              <a:rPr lang="en"/>
              <a:t>	Not only Neurological, whole body involvement-pupils dilate, heart and respiration increase, skin </a:t>
            </a:r>
            <a:r>
              <a:rPr lang="en"/>
              <a:t>perspiration</a:t>
            </a:r>
            <a:r>
              <a:rPr lang="en"/>
              <a:t>, digestion inhibited, release of adrenaline, cortisol and </a:t>
            </a:r>
            <a:r>
              <a:rPr lang="en"/>
              <a:t>norepinephrine</a:t>
            </a:r>
            <a:r>
              <a:rPr lang="en"/>
              <a:t> and noradrenaline (whole body involvement)</a:t>
            </a:r>
            <a:endParaRPr/>
          </a:p>
          <a:p>
            <a:pPr indent="0" lvl="0" marL="0" rtl="0" algn="l">
              <a:spcBef>
                <a:spcPts val="0"/>
              </a:spcBef>
              <a:spcAft>
                <a:spcPts val="0"/>
              </a:spcAft>
              <a:buNone/>
            </a:pPr>
            <a:r>
              <a:rPr lang="en"/>
              <a:t>Normal Reaction to Trauma-lasts for 4-6 weeks post trauma,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79457a463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79457a46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Michelle</a:t>
            </a:r>
            <a:endParaRPr/>
          </a:p>
          <a:p>
            <a:pPr indent="0" lvl="0" marL="0" rtl="0" algn="l">
              <a:spcBef>
                <a:spcPts val="0"/>
              </a:spcBef>
              <a:spcAft>
                <a:spcPts val="0"/>
              </a:spcAft>
              <a:buNone/>
            </a:pPr>
            <a:r>
              <a:rPr lang="en"/>
              <a:t>D-brains ability to alter consciousness, ex. Rape victim being “outside their body” brain states-cannot escape freeze/collapse</a:t>
            </a:r>
            <a:endParaRPr/>
          </a:p>
          <a:p>
            <a:pPr indent="0" lvl="0" marL="0" rtl="0" algn="l">
              <a:spcBef>
                <a:spcPts val="0"/>
              </a:spcBef>
              <a:spcAft>
                <a:spcPts val="0"/>
              </a:spcAft>
              <a:buNone/>
            </a:pPr>
            <a:r>
              <a:rPr lang="en"/>
              <a:t>FI-disrupts the identity development, ex. Internal dialog “my parents who love me cannot be bad, I must then be bad”-can be especially prevalent in sexual abuse</a:t>
            </a:r>
            <a:endParaRPr/>
          </a:p>
          <a:p>
            <a:pPr indent="0" lvl="0" marL="0" rtl="0" algn="l">
              <a:spcBef>
                <a:spcPts val="0"/>
              </a:spcBef>
              <a:spcAft>
                <a:spcPts val="0"/>
              </a:spcAft>
              <a:buNone/>
            </a:pPr>
            <a:r>
              <a:rPr lang="en"/>
              <a:t>ED-mirror neurons, we learn to calm from calm, no reference for calm result in ED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5e3e2e66f7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5e3e2e66f7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Kelly</a:t>
            </a:r>
            <a:endParaRPr/>
          </a:p>
          <a:p>
            <a:pPr indent="0" lvl="0" marL="0" rtl="0" algn="l">
              <a:spcBef>
                <a:spcPts val="0"/>
              </a:spcBef>
              <a:spcAft>
                <a:spcPts val="0"/>
              </a:spcAft>
              <a:buNone/>
            </a:pPr>
            <a:r>
              <a:rPr lang="en"/>
              <a:t>5 minute video on ACEs</a:t>
            </a:r>
            <a:endParaRPr/>
          </a:p>
          <a:p>
            <a:pPr indent="0" lvl="0" marL="0" rtl="0" algn="l">
              <a:spcBef>
                <a:spcPts val="0"/>
              </a:spcBef>
              <a:spcAft>
                <a:spcPts val="0"/>
              </a:spcAft>
              <a:buNone/>
            </a:pPr>
            <a:r>
              <a:rPr lang="en" u="sng">
                <a:solidFill>
                  <a:srgbClr val="FF5252"/>
                </a:solidFill>
                <a:hlinkClick r:id="rId2"/>
              </a:rPr>
              <a:t>https://www.youtube.com/watch?v=ccKFkcfXx-c</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e3e2e66f7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e3e2e66f7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Kelly</a:t>
            </a:r>
            <a:endParaRPr/>
          </a:p>
          <a:p>
            <a:pPr indent="0" lvl="0" marL="0" rtl="0" algn="l">
              <a:spcBef>
                <a:spcPts val="0"/>
              </a:spcBef>
              <a:spcAft>
                <a:spcPts val="0"/>
              </a:spcAft>
              <a:buNone/>
            </a:pPr>
            <a:r>
              <a:rPr lang="en"/>
              <a:t>Spend time looking at the data/handouts</a:t>
            </a:r>
            <a:endParaRPr/>
          </a:p>
          <a:p>
            <a:pPr indent="-298450" lvl="0" marL="457200" rtl="0" algn="l">
              <a:spcBef>
                <a:spcPts val="0"/>
              </a:spcBef>
              <a:spcAft>
                <a:spcPts val="0"/>
              </a:spcAft>
              <a:buSzPts val="1100"/>
              <a:buChar char="●"/>
            </a:pPr>
            <a:r>
              <a:rPr lang="en"/>
              <a:t>The Truth About ACEs (nation-wide data)</a:t>
            </a:r>
            <a:endParaRPr/>
          </a:p>
          <a:p>
            <a:pPr indent="-298450" lvl="0" marL="457200" rtl="0" algn="l">
              <a:spcBef>
                <a:spcPts val="0"/>
              </a:spcBef>
              <a:spcAft>
                <a:spcPts val="0"/>
              </a:spcAft>
              <a:buSzPts val="1100"/>
              <a:buChar char="●"/>
            </a:pPr>
            <a:r>
              <a:rPr lang="en"/>
              <a:t>Oregon data</a:t>
            </a:r>
            <a:endParaRPr/>
          </a:p>
          <a:p>
            <a:pPr indent="-298450" lvl="0" marL="457200" rtl="0" algn="l">
              <a:spcBef>
                <a:spcPts val="0"/>
              </a:spcBef>
              <a:spcAft>
                <a:spcPts val="0"/>
              </a:spcAft>
              <a:buSzPts val="1100"/>
              <a:buChar char="●"/>
            </a:pPr>
            <a:r>
              <a:rPr lang="en"/>
              <a:t>Adverse Childhood Experiences (Linn, Benton, and Lincoln Counties)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Have a table-top discussion, and then a few group share-outs. Possible discussion prompts:</a:t>
            </a:r>
            <a:endParaRPr/>
          </a:p>
          <a:p>
            <a:pPr indent="-298450" lvl="0" marL="457200" rtl="0" algn="l">
              <a:spcBef>
                <a:spcPts val="0"/>
              </a:spcBef>
              <a:spcAft>
                <a:spcPts val="0"/>
              </a:spcAft>
              <a:buSzPts val="1100"/>
              <a:buChar char="●"/>
            </a:pPr>
            <a:r>
              <a:rPr lang="en"/>
              <a:t>How does this data make you feel?</a:t>
            </a:r>
            <a:endParaRPr/>
          </a:p>
          <a:p>
            <a:pPr indent="-298450" lvl="0" marL="457200" rtl="0" algn="l">
              <a:spcBef>
                <a:spcPts val="0"/>
              </a:spcBef>
              <a:spcAft>
                <a:spcPts val="0"/>
              </a:spcAft>
              <a:buSzPts val="1100"/>
              <a:buChar char="●"/>
            </a:pPr>
            <a:r>
              <a:rPr lang="en"/>
              <a:t>What parts of the data catch your attention?</a:t>
            </a:r>
            <a:endParaRPr/>
          </a:p>
          <a:p>
            <a:pPr indent="-298450" lvl="0" marL="457200" rtl="0" algn="l">
              <a:spcBef>
                <a:spcPts val="0"/>
              </a:spcBef>
              <a:spcAft>
                <a:spcPts val="0"/>
              </a:spcAft>
              <a:buSzPts val="1100"/>
              <a:buChar char="●"/>
            </a:pPr>
            <a:r>
              <a:rPr lang="en"/>
              <a:t>Are there implications for your work that had not occurred to you before?</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youtube.com/watch?v=ccKFkcfXx-c" TargetMode="Externa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hyperlink" Target="http://www.youtube.com/watch?v=xTczn5RUgnk" TargetMode="External"/><Relationship Id="rId5"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p:nvPr/>
        </p:nvSpPr>
        <p:spPr>
          <a:xfrm>
            <a:off x="1370425" y="2767525"/>
            <a:ext cx="1014600" cy="711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p:nvPr/>
        </p:nvSpPr>
        <p:spPr>
          <a:xfrm>
            <a:off x="6865225" y="2988650"/>
            <a:ext cx="811500" cy="435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lh5.googleusercontent.com/N_xdJGqIpaDe145gUupWmBx7JCh8DGhWGSMjGxR9jAZyhzIv3_1RtJ2-PLJHG3CnLJBg7poWLjUjqsl5xJawpxwX7tH_gTkoMJRP6H8DDYj7U8DifDPh3ma1KYMRUMVq2jCg1PGk" id="68" name="Google Shape;68;p13"/>
          <p:cNvPicPr preferRelativeResize="0"/>
          <p:nvPr/>
        </p:nvPicPr>
        <p:blipFill>
          <a:blip r:embed="rId3">
            <a:alphaModFix/>
          </a:blip>
          <a:stretch>
            <a:fillRect/>
          </a:stretch>
        </p:blipFill>
        <p:spPr>
          <a:xfrm>
            <a:off x="900475" y="1498825"/>
            <a:ext cx="1954500" cy="2145850"/>
          </a:xfrm>
          <a:prstGeom prst="rect">
            <a:avLst/>
          </a:prstGeom>
          <a:noFill/>
          <a:ln>
            <a:noFill/>
          </a:ln>
        </p:spPr>
      </p:pic>
      <p:sp>
        <p:nvSpPr>
          <p:cNvPr id="69" name="Google Shape;69;p13"/>
          <p:cNvSpPr txBox="1"/>
          <p:nvPr/>
        </p:nvSpPr>
        <p:spPr>
          <a:xfrm>
            <a:off x="1657925" y="4218750"/>
            <a:ext cx="5861400" cy="71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Open Sans"/>
              <a:ea typeface="Open Sans"/>
              <a:cs typeface="Open Sans"/>
              <a:sym typeface="Open Sans"/>
            </a:endParaRPr>
          </a:p>
        </p:txBody>
      </p:sp>
      <p:sp>
        <p:nvSpPr>
          <p:cNvPr id="70" name="Google Shape;70;p13"/>
          <p:cNvSpPr txBox="1"/>
          <p:nvPr>
            <p:ph type="ctrTitle"/>
          </p:nvPr>
        </p:nvSpPr>
        <p:spPr>
          <a:xfrm>
            <a:off x="2745500" y="2386350"/>
            <a:ext cx="4987500" cy="1338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t>Supporting Children with Experiences of Trauma</a:t>
            </a:r>
            <a:r>
              <a:rPr lang="en"/>
              <a:t> </a:t>
            </a:r>
            <a:endParaRPr/>
          </a:p>
        </p:txBody>
      </p:sp>
      <p:sp>
        <p:nvSpPr>
          <p:cNvPr id="71" name="Google Shape;71;p13"/>
          <p:cNvSpPr txBox="1"/>
          <p:nvPr/>
        </p:nvSpPr>
        <p:spPr>
          <a:xfrm>
            <a:off x="724725" y="4239000"/>
            <a:ext cx="7920600" cy="71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Open Sans"/>
                <a:ea typeface="Open Sans"/>
                <a:cs typeface="Open Sans"/>
                <a:sym typeface="Open Sans"/>
              </a:rPr>
              <a:t>Michelle Deeg-Davis, School Counselor &amp; ACTP</a:t>
            </a:r>
            <a:endParaRPr sz="1800">
              <a:solidFill>
                <a:schemeClr val="dk2"/>
              </a:solidFill>
              <a:latin typeface="Open Sans"/>
              <a:ea typeface="Open Sans"/>
              <a:cs typeface="Open Sans"/>
              <a:sym typeface="Open Sans"/>
            </a:endParaRPr>
          </a:p>
          <a:p>
            <a:pPr indent="0" lvl="0" marL="0" rtl="0" algn="ctr">
              <a:spcBef>
                <a:spcPts val="0"/>
              </a:spcBef>
              <a:spcAft>
                <a:spcPts val="0"/>
              </a:spcAft>
              <a:buNone/>
            </a:pPr>
            <a:r>
              <a:rPr lang="en" sz="1800">
                <a:solidFill>
                  <a:schemeClr val="dk2"/>
                </a:solidFill>
                <a:latin typeface="Open Sans"/>
                <a:ea typeface="Open Sans"/>
                <a:cs typeface="Open Sans"/>
                <a:sym typeface="Open Sans"/>
              </a:rPr>
              <a:t>Kelly Beaudry, Special Programs Administrator</a:t>
            </a:r>
            <a:endParaRPr sz="1800">
              <a:solidFill>
                <a:schemeClr val="dk2"/>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Trauma and our School Systems</a:t>
            </a:r>
            <a:endParaRPr/>
          </a:p>
        </p:txBody>
      </p:sp>
      <p:pic>
        <p:nvPicPr>
          <p:cNvPr id="145" name="Google Shape;145;p22"/>
          <p:cNvPicPr preferRelativeResize="0"/>
          <p:nvPr/>
        </p:nvPicPr>
        <p:blipFill>
          <a:blip r:embed="rId3">
            <a:alphaModFix/>
          </a:blip>
          <a:stretch>
            <a:fillRect/>
          </a:stretch>
        </p:blipFill>
        <p:spPr>
          <a:xfrm>
            <a:off x="4734263" y="1845100"/>
            <a:ext cx="4409725" cy="2501525"/>
          </a:xfrm>
          <a:prstGeom prst="rect">
            <a:avLst/>
          </a:prstGeom>
          <a:noFill/>
          <a:ln>
            <a:noFill/>
          </a:ln>
        </p:spPr>
      </p:pic>
      <p:pic>
        <p:nvPicPr>
          <p:cNvPr id="146" name="Google Shape;146;p22"/>
          <p:cNvPicPr preferRelativeResize="0"/>
          <p:nvPr/>
        </p:nvPicPr>
        <p:blipFill>
          <a:blip r:embed="rId4">
            <a:alphaModFix/>
          </a:blip>
          <a:stretch>
            <a:fillRect/>
          </a:stretch>
        </p:blipFill>
        <p:spPr>
          <a:xfrm>
            <a:off x="162000" y="1241007"/>
            <a:ext cx="4572275" cy="3422799"/>
          </a:xfrm>
          <a:prstGeom prst="rect">
            <a:avLst/>
          </a:prstGeom>
          <a:noFill/>
          <a:ln>
            <a:noFill/>
          </a:ln>
        </p:spPr>
      </p:pic>
      <p:sp>
        <p:nvSpPr>
          <p:cNvPr id="147" name="Google Shape;147;p22"/>
          <p:cNvSpPr txBox="1"/>
          <p:nvPr/>
        </p:nvSpPr>
        <p:spPr>
          <a:xfrm>
            <a:off x="5212550" y="3607350"/>
            <a:ext cx="10182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80%+</a:t>
            </a:r>
            <a:endParaRPr b="1" sz="1800"/>
          </a:p>
        </p:txBody>
      </p:sp>
      <p:sp>
        <p:nvSpPr>
          <p:cNvPr id="148" name="Google Shape;148;p22"/>
          <p:cNvSpPr txBox="1"/>
          <p:nvPr/>
        </p:nvSpPr>
        <p:spPr>
          <a:xfrm>
            <a:off x="5451225" y="2951425"/>
            <a:ext cx="10182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&lt;20%</a:t>
            </a:r>
            <a:endParaRPr b="1" sz="1800"/>
          </a:p>
        </p:txBody>
      </p:sp>
      <p:sp>
        <p:nvSpPr>
          <p:cNvPr id="149" name="Google Shape;149;p22"/>
          <p:cNvSpPr txBox="1"/>
          <p:nvPr/>
        </p:nvSpPr>
        <p:spPr>
          <a:xfrm>
            <a:off x="5782125" y="2209200"/>
            <a:ext cx="8052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&lt;5%</a:t>
            </a:r>
            <a:endParaRPr b="1"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3"/>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rgbClr val="202729"/>
              </a:solidFill>
              <a:latin typeface="Proxima Nova"/>
              <a:ea typeface="Proxima Nova"/>
              <a:cs typeface="Proxima Nova"/>
              <a:sym typeface="Proxima Nova"/>
            </a:endParaRPr>
          </a:p>
        </p:txBody>
      </p:sp>
      <p:sp>
        <p:nvSpPr>
          <p:cNvPr id="155" name="Google Shape;155;p23"/>
          <p:cNvSpPr txBox="1"/>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1800">
              <a:solidFill>
                <a:srgbClr val="616161"/>
              </a:solidFill>
              <a:latin typeface="Proxima Nova"/>
              <a:ea typeface="Proxima Nova"/>
              <a:cs typeface="Proxima Nova"/>
              <a:sym typeface="Proxima Nova"/>
            </a:endParaRPr>
          </a:p>
        </p:txBody>
      </p:sp>
      <p:pic>
        <p:nvPicPr>
          <p:cNvPr id="156" name="Google Shape;156;p2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 Main Protective Factors for Resilient Children</a:t>
            </a:r>
            <a:endParaRPr/>
          </a:p>
        </p:txBody>
      </p:sp>
      <p:sp>
        <p:nvSpPr>
          <p:cNvPr id="162" name="Google Shape;162;p2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ctr">
              <a:spcBef>
                <a:spcPts val="0"/>
              </a:spcBef>
              <a:spcAft>
                <a:spcPts val="0"/>
              </a:spcAft>
              <a:buClr>
                <a:schemeClr val="accent2"/>
              </a:buClr>
              <a:buSzPts val="1800"/>
              <a:buAutoNum type="arabicPeriod"/>
            </a:pPr>
            <a:r>
              <a:rPr lang="en">
                <a:solidFill>
                  <a:schemeClr val="accent2"/>
                </a:solidFill>
              </a:rPr>
              <a:t>Supportive adult-child relationships.</a:t>
            </a:r>
            <a:endParaRPr>
              <a:solidFill>
                <a:schemeClr val="accent2"/>
              </a:solidFill>
            </a:endParaRPr>
          </a:p>
          <a:p>
            <a:pPr indent="-342900" lvl="0" marL="457200" rtl="0" algn="ctr">
              <a:spcBef>
                <a:spcPts val="0"/>
              </a:spcBef>
              <a:spcAft>
                <a:spcPts val="0"/>
              </a:spcAft>
              <a:buClr>
                <a:schemeClr val="accent2"/>
              </a:buClr>
              <a:buSzPts val="1800"/>
              <a:buAutoNum type="arabicPeriod"/>
            </a:pPr>
            <a:r>
              <a:rPr lang="en">
                <a:solidFill>
                  <a:schemeClr val="accent2"/>
                </a:solidFill>
              </a:rPr>
              <a:t>A sense of self-efficacy </a:t>
            </a:r>
            <a:r>
              <a:rPr lang="en">
                <a:solidFill>
                  <a:schemeClr val="accent2"/>
                </a:solidFill>
              </a:rPr>
              <a:t>and</a:t>
            </a:r>
            <a:r>
              <a:rPr lang="en">
                <a:solidFill>
                  <a:schemeClr val="accent2"/>
                </a:solidFill>
              </a:rPr>
              <a:t> </a:t>
            </a:r>
            <a:r>
              <a:rPr lang="en">
                <a:solidFill>
                  <a:schemeClr val="accent2"/>
                </a:solidFill>
              </a:rPr>
              <a:t>perceived</a:t>
            </a:r>
            <a:r>
              <a:rPr lang="en">
                <a:solidFill>
                  <a:schemeClr val="accent2"/>
                </a:solidFill>
              </a:rPr>
              <a:t> control.</a:t>
            </a:r>
            <a:endParaRPr>
              <a:solidFill>
                <a:schemeClr val="accent2"/>
              </a:solidFill>
            </a:endParaRPr>
          </a:p>
          <a:p>
            <a:pPr indent="-342900" lvl="0" marL="457200" rtl="0" algn="ctr">
              <a:spcBef>
                <a:spcPts val="0"/>
              </a:spcBef>
              <a:spcAft>
                <a:spcPts val="0"/>
              </a:spcAft>
              <a:buClr>
                <a:schemeClr val="accent2"/>
              </a:buClr>
              <a:buSzPts val="1800"/>
              <a:buAutoNum type="arabicPeriod"/>
            </a:pPr>
            <a:r>
              <a:rPr lang="en">
                <a:solidFill>
                  <a:schemeClr val="accent2"/>
                </a:solidFill>
              </a:rPr>
              <a:t>Adaptive skills and self-regulatory </a:t>
            </a:r>
            <a:r>
              <a:rPr lang="en">
                <a:solidFill>
                  <a:schemeClr val="accent2"/>
                </a:solidFill>
              </a:rPr>
              <a:t>capacities</a:t>
            </a:r>
            <a:r>
              <a:rPr lang="en">
                <a:solidFill>
                  <a:schemeClr val="accent2"/>
                </a:solidFill>
              </a:rPr>
              <a:t>.</a:t>
            </a:r>
            <a:endParaRPr>
              <a:solidFill>
                <a:schemeClr val="accent2"/>
              </a:solidFill>
            </a:endParaRPr>
          </a:p>
          <a:p>
            <a:pPr indent="-342900" lvl="0" marL="457200" rtl="0" algn="ctr">
              <a:spcBef>
                <a:spcPts val="0"/>
              </a:spcBef>
              <a:spcAft>
                <a:spcPts val="0"/>
              </a:spcAft>
              <a:buClr>
                <a:schemeClr val="accent2"/>
              </a:buClr>
              <a:buSzPts val="1800"/>
              <a:buAutoNum type="arabicPeriod"/>
            </a:pPr>
            <a:r>
              <a:rPr lang="en">
                <a:solidFill>
                  <a:schemeClr val="accent2"/>
                </a:solidFill>
              </a:rPr>
              <a:t>Sources of faith, hope and cultural traditions.</a:t>
            </a:r>
            <a:endParaRPr>
              <a:solidFill>
                <a:schemeClr val="accent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Circle of Courage Resiliency Model</a:t>
            </a:r>
            <a:endParaRPr/>
          </a:p>
        </p:txBody>
      </p:sp>
      <p:pic>
        <p:nvPicPr>
          <p:cNvPr id="168" name="Google Shape;168;p25"/>
          <p:cNvPicPr preferRelativeResize="0"/>
          <p:nvPr/>
        </p:nvPicPr>
        <p:blipFill>
          <a:blip r:embed="rId3">
            <a:alphaModFix/>
          </a:blip>
          <a:stretch>
            <a:fillRect/>
          </a:stretch>
        </p:blipFill>
        <p:spPr>
          <a:xfrm>
            <a:off x="2737075" y="1192850"/>
            <a:ext cx="3767426" cy="54986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is Trauma Informed Care?</a:t>
            </a:r>
            <a:endParaRPr/>
          </a:p>
        </p:txBody>
      </p:sp>
      <p:pic>
        <p:nvPicPr>
          <p:cNvPr id="174" name="Google Shape;174;p26"/>
          <p:cNvPicPr preferRelativeResize="0"/>
          <p:nvPr/>
        </p:nvPicPr>
        <p:blipFill>
          <a:blip r:embed="rId3">
            <a:alphaModFix/>
          </a:blip>
          <a:stretch>
            <a:fillRect/>
          </a:stretch>
        </p:blipFill>
        <p:spPr>
          <a:xfrm>
            <a:off x="1483875" y="1099325"/>
            <a:ext cx="5957618" cy="36862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Steps</a:t>
            </a:r>
            <a:endParaRPr/>
          </a:p>
        </p:txBody>
      </p:sp>
      <p:sp>
        <p:nvSpPr>
          <p:cNvPr id="180" name="Google Shape;180;p27"/>
          <p:cNvSpPr txBox="1"/>
          <p:nvPr>
            <p:ph idx="1" type="body"/>
          </p:nvPr>
        </p:nvSpPr>
        <p:spPr>
          <a:xfrm>
            <a:off x="311700" y="1266325"/>
            <a:ext cx="5551200" cy="3302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Char char="●"/>
            </a:pPr>
            <a:r>
              <a:rPr lang="en" sz="2400">
                <a:solidFill>
                  <a:srgbClr val="000000"/>
                </a:solidFill>
              </a:rPr>
              <a:t>Book &amp; Feedback Card</a:t>
            </a:r>
            <a:endParaRPr sz="2400">
              <a:solidFill>
                <a:srgbClr val="000000"/>
              </a:solidFill>
            </a:endParaRPr>
          </a:p>
          <a:p>
            <a:pPr indent="-381000" lvl="0" marL="457200" rtl="0" algn="l">
              <a:spcBef>
                <a:spcPts val="0"/>
              </a:spcBef>
              <a:spcAft>
                <a:spcPts val="0"/>
              </a:spcAft>
              <a:buClr>
                <a:srgbClr val="000000"/>
              </a:buClr>
              <a:buSzPts val="2400"/>
              <a:buChar char="●"/>
            </a:pPr>
            <a:r>
              <a:rPr lang="en" sz="2400">
                <a:solidFill>
                  <a:srgbClr val="000000"/>
                </a:solidFill>
              </a:rPr>
              <a:t>6-Hour Training: ‘Children of Trauma and Resilience’</a:t>
            </a:r>
            <a:endParaRPr sz="2400">
              <a:solidFill>
                <a:srgbClr val="000000"/>
              </a:solidFill>
            </a:endParaRPr>
          </a:p>
          <a:p>
            <a:pPr indent="0" lvl="0" marL="0" rtl="0" algn="l">
              <a:spcBef>
                <a:spcPts val="1600"/>
              </a:spcBef>
              <a:spcAft>
                <a:spcPts val="1600"/>
              </a:spcAft>
              <a:buNone/>
            </a:pPr>
            <a:r>
              <a:t/>
            </a:r>
            <a:endParaRPr b="1">
              <a:solidFill>
                <a:srgbClr val="000000"/>
              </a:solidFill>
            </a:endParaRPr>
          </a:p>
        </p:txBody>
      </p:sp>
      <p:pic>
        <p:nvPicPr>
          <p:cNvPr id="181" name="Google Shape;181;p27"/>
          <p:cNvPicPr preferRelativeResize="0"/>
          <p:nvPr/>
        </p:nvPicPr>
        <p:blipFill>
          <a:blip r:embed="rId3">
            <a:alphaModFix/>
          </a:blip>
          <a:stretch>
            <a:fillRect/>
          </a:stretch>
        </p:blipFill>
        <p:spPr>
          <a:xfrm>
            <a:off x="3525850" y="2811925"/>
            <a:ext cx="1691100" cy="1691100"/>
          </a:xfrm>
          <a:prstGeom prst="rect">
            <a:avLst/>
          </a:prstGeom>
          <a:noFill/>
          <a:ln>
            <a:noFill/>
          </a:ln>
        </p:spPr>
      </p:pic>
      <p:pic>
        <p:nvPicPr>
          <p:cNvPr descr="https://lh5.googleusercontent.com/N_xdJGqIpaDe145gUupWmBx7JCh8DGhWGSMjGxR9jAZyhzIv3_1RtJ2-PLJHG3CnLJBg7poWLjUjqsl5xJawpxwX7tH_gTkoMJRP6H8DDYj7U8DifDPh3ma1KYMRUMVq2jCg1PGk" id="182" name="Google Shape;182;p27"/>
          <p:cNvPicPr preferRelativeResize="0"/>
          <p:nvPr/>
        </p:nvPicPr>
        <p:blipFill>
          <a:blip r:embed="rId4">
            <a:alphaModFix/>
          </a:blip>
          <a:stretch>
            <a:fillRect/>
          </a:stretch>
        </p:blipFill>
        <p:spPr>
          <a:xfrm>
            <a:off x="1508850" y="2639875"/>
            <a:ext cx="1954500" cy="2145850"/>
          </a:xfrm>
          <a:prstGeom prst="rect">
            <a:avLst/>
          </a:prstGeom>
          <a:noFill/>
          <a:ln>
            <a:noFill/>
          </a:ln>
        </p:spPr>
      </p:pic>
      <p:pic>
        <p:nvPicPr>
          <p:cNvPr id="183" name="Google Shape;183;p27"/>
          <p:cNvPicPr preferRelativeResize="0"/>
          <p:nvPr/>
        </p:nvPicPr>
        <p:blipFill>
          <a:blip r:embed="rId5">
            <a:alphaModFix/>
          </a:blip>
          <a:stretch>
            <a:fillRect/>
          </a:stretch>
        </p:blipFill>
        <p:spPr>
          <a:xfrm>
            <a:off x="5943100" y="641150"/>
            <a:ext cx="2405723" cy="3686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is Trauma Informed Care?</a:t>
            </a:r>
            <a:endParaRPr/>
          </a:p>
        </p:txBody>
      </p:sp>
      <p:pic>
        <p:nvPicPr>
          <p:cNvPr id="77" name="Google Shape;77;p14"/>
          <p:cNvPicPr preferRelativeResize="0"/>
          <p:nvPr/>
        </p:nvPicPr>
        <p:blipFill>
          <a:blip r:embed="rId3">
            <a:alphaModFix/>
          </a:blip>
          <a:stretch>
            <a:fillRect/>
          </a:stretch>
        </p:blipFill>
        <p:spPr>
          <a:xfrm>
            <a:off x="1483875" y="1099325"/>
            <a:ext cx="5957618" cy="36862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5"/>
          <p:cNvSpPr txBox="1"/>
          <p:nvPr>
            <p:ph type="ctrTitle"/>
          </p:nvPr>
        </p:nvSpPr>
        <p:spPr>
          <a:xfrm>
            <a:off x="1004125" y="13684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is Trauma?</a:t>
            </a:r>
            <a:endParaRPr/>
          </a:p>
        </p:txBody>
      </p:sp>
      <p:sp>
        <p:nvSpPr>
          <p:cNvPr id="83" name="Google Shape;83;p15"/>
          <p:cNvSpPr txBox="1"/>
          <p:nvPr>
            <p:ph idx="1" type="subTitle"/>
          </p:nvPr>
        </p:nvSpPr>
        <p:spPr>
          <a:xfrm>
            <a:off x="2136750" y="2477426"/>
            <a:ext cx="4870500" cy="86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Trauma is any experience that leaves a person feeling hopeless, helpless, and fearing for their life/survival or safety. This experience can be REAL or PERCEIVED.</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6"/>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Trauma Classification</a:t>
            </a:r>
            <a:endParaRPr/>
          </a:p>
        </p:txBody>
      </p:sp>
      <p:sp>
        <p:nvSpPr>
          <p:cNvPr id="89" name="Google Shape;89;p16"/>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Based around frequency, duration and type of traumatic events a child is exposed to.</a:t>
            </a:r>
            <a:endParaRPr/>
          </a:p>
        </p:txBody>
      </p:sp>
      <p:sp>
        <p:nvSpPr>
          <p:cNvPr id="90" name="Google Shape;90;p16"/>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Type 1-One event</a:t>
            </a:r>
            <a:endParaRPr/>
          </a:p>
          <a:p>
            <a:pPr indent="0" lvl="0" marL="0" rtl="0" algn="l">
              <a:spcBef>
                <a:spcPts val="1600"/>
              </a:spcBef>
              <a:spcAft>
                <a:spcPts val="0"/>
              </a:spcAft>
              <a:buNone/>
            </a:pPr>
            <a:r>
              <a:rPr lang="en"/>
              <a:t>Type 2-One type of event, repeated OR more than one experience</a:t>
            </a:r>
            <a:endParaRPr/>
          </a:p>
          <a:p>
            <a:pPr indent="0" lvl="0" marL="0" rtl="0" algn="l">
              <a:spcBef>
                <a:spcPts val="1600"/>
              </a:spcBef>
              <a:spcAft>
                <a:spcPts val="1600"/>
              </a:spcAft>
              <a:buNone/>
            </a:pPr>
            <a:r>
              <a:rPr lang="en"/>
              <a:t>Type 3-Toxic Stress, Developmental Trauma Disorder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pic>
        <p:nvPicPr>
          <p:cNvPr id="95" name="Google Shape;95;p17"/>
          <p:cNvPicPr preferRelativeResize="0"/>
          <p:nvPr/>
        </p:nvPicPr>
        <p:blipFill rotWithShape="1">
          <a:blip r:embed="rId3">
            <a:alphaModFix/>
          </a:blip>
          <a:srcRect b="0" l="0" r="0" t="0"/>
          <a:stretch/>
        </p:blipFill>
        <p:spPr>
          <a:xfrm>
            <a:off x="442150" y="1423475"/>
            <a:ext cx="6236825" cy="3401900"/>
          </a:xfrm>
          <a:prstGeom prst="rect">
            <a:avLst/>
          </a:prstGeom>
          <a:noFill/>
          <a:ln>
            <a:noFill/>
          </a:ln>
        </p:spPr>
      </p:pic>
      <p:grpSp>
        <p:nvGrpSpPr>
          <p:cNvPr id="96" name="Google Shape;96;p17"/>
          <p:cNvGrpSpPr/>
          <p:nvPr/>
        </p:nvGrpSpPr>
        <p:grpSpPr>
          <a:xfrm>
            <a:off x="6678975" y="2010475"/>
            <a:ext cx="2112600" cy="979800"/>
            <a:chOff x="6791625" y="2173075"/>
            <a:chExt cx="2112600" cy="979800"/>
          </a:xfrm>
        </p:grpSpPr>
        <p:sp>
          <p:nvSpPr>
            <p:cNvPr id="97" name="Google Shape;97;p17"/>
            <p:cNvSpPr txBox="1"/>
            <p:nvPr/>
          </p:nvSpPr>
          <p:spPr>
            <a:xfrm>
              <a:off x="6980475" y="2622775"/>
              <a:ext cx="1734900" cy="37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Open Sans"/>
                  <a:ea typeface="Open Sans"/>
                  <a:cs typeface="Open Sans"/>
                  <a:sym typeface="Open Sans"/>
                </a:rPr>
                <a:t>UPSTAIRS Brain</a:t>
              </a:r>
              <a:endParaRPr b="1">
                <a:latin typeface="Open Sans"/>
                <a:ea typeface="Open Sans"/>
                <a:cs typeface="Open Sans"/>
                <a:sym typeface="Open Sans"/>
              </a:endParaRPr>
            </a:p>
          </p:txBody>
        </p:sp>
        <p:sp>
          <p:nvSpPr>
            <p:cNvPr id="98" name="Google Shape;98;p17"/>
            <p:cNvSpPr/>
            <p:nvPr/>
          </p:nvSpPr>
          <p:spPr>
            <a:xfrm>
              <a:off x="6791625" y="2173075"/>
              <a:ext cx="2112600" cy="979800"/>
            </a:xfrm>
            <a:prstGeom prst="leftArrow">
              <a:avLst>
                <a:gd fmla="val 50000" name="adj1"/>
                <a:gd fmla="val 50000" name="adj2"/>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00FF00"/>
                </a:highlight>
              </a:endParaRPr>
            </a:p>
          </p:txBody>
        </p:sp>
        <p:sp>
          <p:nvSpPr>
            <p:cNvPr id="99" name="Google Shape;99;p17"/>
            <p:cNvSpPr txBox="1"/>
            <p:nvPr/>
          </p:nvSpPr>
          <p:spPr>
            <a:xfrm>
              <a:off x="7097400" y="2474125"/>
              <a:ext cx="1734900" cy="37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Open Sans"/>
                  <a:ea typeface="Open Sans"/>
                  <a:cs typeface="Open Sans"/>
                  <a:sym typeface="Open Sans"/>
                </a:rPr>
                <a:t>UPSTAIRS Brain</a:t>
              </a:r>
              <a:endParaRPr b="1">
                <a:latin typeface="Open Sans"/>
                <a:ea typeface="Open Sans"/>
                <a:cs typeface="Open Sans"/>
                <a:sym typeface="Open Sans"/>
              </a:endParaRPr>
            </a:p>
          </p:txBody>
        </p:sp>
      </p:grpSp>
      <p:grpSp>
        <p:nvGrpSpPr>
          <p:cNvPr id="100" name="Google Shape;100;p17"/>
          <p:cNvGrpSpPr/>
          <p:nvPr/>
        </p:nvGrpSpPr>
        <p:grpSpPr>
          <a:xfrm>
            <a:off x="6678975" y="3388175"/>
            <a:ext cx="2112600" cy="979800"/>
            <a:chOff x="6678975" y="3388175"/>
            <a:chExt cx="2112600" cy="979800"/>
          </a:xfrm>
        </p:grpSpPr>
        <p:sp>
          <p:nvSpPr>
            <p:cNvPr id="101" name="Google Shape;101;p17"/>
            <p:cNvSpPr/>
            <p:nvPr/>
          </p:nvSpPr>
          <p:spPr>
            <a:xfrm>
              <a:off x="6678975" y="3388175"/>
              <a:ext cx="2112600" cy="979800"/>
            </a:xfrm>
            <a:prstGeom prst="lef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FF00"/>
                </a:highlight>
              </a:endParaRPr>
            </a:p>
          </p:txBody>
        </p:sp>
        <p:sp>
          <p:nvSpPr>
            <p:cNvPr id="102" name="Google Shape;102;p17"/>
            <p:cNvSpPr txBox="1"/>
            <p:nvPr/>
          </p:nvSpPr>
          <p:spPr>
            <a:xfrm>
              <a:off x="6858000" y="3689225"/>
              <a:ext cx="1933500" cy="37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Open Sans"/>
                  <a:ea typeface="Open Sans"/>
                  <a:cs typeface="Open Sans"/>
                  <a:sym typeface="Open Sans"/>
                </a:rPr>
                <a:t>DOWN</a:t>
              </a:r>
              <a:r>
                <a:rPr b="1" lang="en">
                  <a:latin typeface="Open Sans"/>
                  <a:ea typeface="Open Sans"/>
                  <a:cs typeface="Open Sans"/>
                  <a:sym typeface="Open Sans"/>
                </a:rPr>
                <a:t>STAIRS Brain</a:t>
              </a:r>
              <a:endParaRPr b="1">
                <a:latin typeface="Open Sans"/>
                <a:ea typeface="Open Sans"/>
                <a:cs typeface="Open Sans"/>
                <a:sym typeface="Open Sans"/>
              </a:endParaRPr>
            </a:p>
          </p:txBody>
        </p:sp>
      </p:grpSp>
      <p:cxnSp>
        <p:nvCxnSpPr>
          <p:cNvPr id="103" name="Google Shape;103;p17"/>
          <p:cNvCxnSpPr/>
          <p:nvPr/>
        </p:nvCxnSpPr>
        <p:spPr>
          <a:xfrm>
            <a:off x="3959675" y="3082025"/>
            <a:ext cx="4959900" cy="10200"/>
          </a:xfrm>
          <a:prstGeom prst="straightConnector1">
            <a:avLst/>
          </a:prstGeom>
          <a:noFill/>
          <a:ln cap="flat" cmpd="sng" w="9525">
            <a:solidFill>
              <a:schemeClr val="dk2"/>
            </a:solidFill>
            <a:prstDash val="solid"/>
            <a:round/>
            <a:headEnd len="med" w="med" type="none"/>
            <a:tailEnd len="med" w="med" type="none"/>
          </a:ln>
        </p:spPr>
      </p:cxnSp>
      <p:grpSp>
        <p:nvGrpSpPr>
          <p:cNvPr id="104" name="Google Shape;104;p17"/>
          <p:cNvGrpSpPr/>
          <p:nvPr/>
        </p:nvGrpSpPr>
        <p:grpSpPr>
          <a:xfrm>
            <a:off x="1938350" y="1934275"/>
            <a:ext cx="2102274" cy="489834"/>
            <a:chOff x="1938350" y="1934275"/>
            <a:chExt cx="2102274" cy="489834"/>
          </a:xfrm>
        </p:grpSpPr>
        <p:sp>
          <p:nvSpPr>
            <p:cNvPr id="105" name="Google Shape;105;p17"/>
            <p:cNvSpPr/>
            <p:nvPr/>
          </p:nvSpPr>
          <p:spPr>
            <a:xfrm>
              <a:off x="1938350" y="1934275"/>
              <a:ext cx="2102274" cy="489834"/>
            </a:xfrm>
            <a:prstGeom prst="flowChartTerminator">
              <a:avLst/>
            </a:prstGeom>
            <a:solidFill>
              <a:srgbClr val="00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7"/>
            <p:cNvSpPr txBox="1"/>
            <p:nvPr/>
          </p:nvSpPr>
          <p:spPr>
            <a:xfrm>
              <a:off x="2122775" y="1990025"/>
              <a:ext cx="18369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Open Sans"/>
                  <a:ea typeface="Open Sans"/>
                  <a:cs typeface="Open Sans"/>
                  <a:sym typeface="Open Sans"/>
                </a:rPr>
                <a:t>REGULATION</a:t>
              </a:r>
              <a:endParaRPr b="1" sz="1800">
                <a:latin typeface="Open Sans"/>
                <a:ea typeface="Open Sans"/>
                <a:cs typeface="Open Sans"/>
                <a:sym typeface="Open Sans"/>
              </a:endParaRPr>
            </a:p>
          </p:txBody>
        </p:sp>
      </p:grpSp>
      <p:grpSp>
        <p:nvGrpSpPr>
          <p:cNvPr id="107" name="Google Shape;107;p17"/>
          <p:cNvGrpSpPr/>
          <p:nvPr/>
        </p:nvGrpSpPr>
        <p:grpSpPr>
          <a:xfrm>
            <a:off x="1933575" y="2696250"/>
            <a:ext cx="2107049" cy="489834"/>
            <a:chOff x="1933575" y="3305850"/>
            <a:chExt cx="2107049" cy="489834"/>
          </a:xfrm>
        </p:grpSpPr>
        <p:sp>
          <p:nvSpPr>
            <p:cNvPr id="108" name="Google Shape;108;p17"/>
            <p:cNvSpPr/>
            <p:nvPr/>
          </p:nvSpPr>
          <p:spPr>
            <a:xfrm>
              <a:off x="1938350" y="3305850"/>
              <a:ext cx="2102274" cy="489834"/>
            </a:xfrm>
            <a:prstGeom prst="flowChartTerminator">
              <a:avLst/>
            </a:prstGeom>
            <a:solidFill>
              <a:srgbClr val="4A86E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7"/>
            <p:cNvSpPr txBox="1"/>
            <p:nvPr/>
          </p:nvSpPr>
          <p:spPr>
            <a:xfrm>
              <a:off x="1933575" y="3341950"/>
              <a:ext cx="2031000" cy="41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Open Sans"/>
                  <a:ea typeface="Open Sans"/>
                  <a:cs typeface="Open Sans"/>
                  <a:sym typeface="Open Sans"/>
                </a:rPr>
                <a:t>RELATIONSHIPS</a:t>
              </a:r>
              <a:endParaRPr b="1" sz="1800">
                <a:latin typeface="Open Sans"/>
                <a:ea typeface="Open Sans"/>
                <a:cs typeface="Open Sans"/>
                <a:sym typeface="Open Sans"/>
              </a:endParaRPr>
            </a:p>
          </p:txBody>
        </p:sp>
      </p:grpSp>
      <p:grpSp>
        <p:nvGrpSpPr>
          <p:cNvPr id="110" name="Google Shape;110;p17"/>
          <p:cNvGrpSpPr/>
          <p:nvPr/>
        </p:nvGrpSpPr>
        <p:grpSpPr>
          <a:xfrm>
            <a:off x="1785950" y="3482750"/>
            <a:ext cx="2102274" cy="489834"/>
            <a:chOff x="1785950" y="4092350"/>
            <a:chExt cx="2102274" cy="489834"/>
          </a:xfrm>
        </p:grpSpPr>
        <p:sp>
          <p:nvSpPr>
            <p:cNvPr id="111" name="Google Shape;111;p17"/>
            <p:cNvSpPr/>
            <p:nvPr/>
          </p:nvSpPr>
          <p:spPr>
            <a:xfrm>
              <a:off x="1785950" y="4092350"/>
              <a:ext cx="2102274" cy="489834"/>
            </a:xfrm>
            <a:prstGeom prst="flowChartTerminator">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7"/>
            <p:cNvSpPr txBox="1"/>
            <p:nvPr/>
          </p:nvSpPr>
          <p:spPr>
            <a:xfrm>
              <a:off x="2081746" y="4128463"/>
              <a:ext cx="1428900" cy="41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Open Sans"/>
                  <a:ea typeface="Open Sans"/>
                  <a:cs typeface="Open Sans"/>
                  <a:sym typeface="Open Sans"/>
                </a:rPr>
                <a:t>ROUTINES</a:t>
              </a:r>
              <a:endParaRPr b="1" sz="1800">
                <a:latin typeface="Open Sans"/>
                <a:ea typeface="Open Sans"/>
                <a:cs typeface="Open Sans"/>
                <a:sym typeface="Open Sans"/>
              </a:endParaRPr>
            </a:p>
          </p:txBody>
        </p:sp>
      </p:grpSp>
      <p:sp>
        <p:nvSpPr>
          <p:cNvPr id="113" name="Google Shape;113;p1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Brain States and Self Regulation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Brain Body Connection</a:t>
            </a:r>
            <a:endParaRPr/>
          </a:p>
        </p:txBody>
      </p:sp>
      <p:pic>
        <p:nvPicPr>
          <p:cNvPr id="119" name="Google Shape;119;p18"/>
          <p:cNvPicPr preferRelativeResize="0"/>
          <p:nvPr/>
        </p:nvPicPr>
        <p:blipFill>
          <a:blip r:embed="rId3">
            <a:alphaModFix/>
          </a:blip>
          <a:stretch>
            <a:fillRect/>
          </a:stretch>
        </p:blipFill>
        <p:spPr>
          <a:xfrm>
            <a:off x="2418350" y="1209849"/>
            <a:ext cx="4780550" cy="6608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1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is the result of chronic stress in children?</a:t>
            </a:r>
            <a:endParaRPr/>
          </a:p>
        </p:txBody>
      </p:sp>
      <p:sp>
        <p:nvSpPr>
          <p:cNvPr id="125" name="Google Shape;125;p1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accent2"/>
                </a:solidFill>
              </a:rPr>
              <a:t>Dissociation</a:t>
            </a:r>
            <a:endParaRPr sz="3000">
              <a:solidFill>
                <a:schemeClr val="accent2"/>
              </a:solidFill>
            </a:endParaRPr>
          </a:p>
          <a:p>
            <a:pPr indent="0" lvl="0" marL="0" rtl="0" algn="ctr">
              <a:spcBef>
                <a:spcPts val="1600"/>
              </a:spcBef>
              <a:spcAft>
                <a:spcPts val="0"/>
              </a:spcAft>
              <a:buNone/>
            </a:pPr>
            <a:r>
              <a:rPr lang="en" sz="3000">
                <a:solidFill>
                  <a:schemeClr val="accent2"/>
                </a:solidFill>
              </a:rPr>
              <a:t>Fractional Identity</a:t>
            </a:r>
            <a:endParaRPr sz="3000">
              <a:solidFill>
                <a:schemeClr val="accent2"/>
              </a:solidFill>
            </a:endParaRPr>
          </a:p>
          <a:p>
            <a:pPr indent="0" lvl="0" marL="0" rtl="0" algn="ctr">
              <a:spcBef>
                <a:spcPts val="1600"/>
              </a:spcBef>
              <a:spcAft>
                <a:spcPts val="1600"/>
              </a:spcAft>
              <a:buNone/>
            </a:pPr>
            <a:r>
              <a:rPr lang="en" sz="3000">
                <a:solidFill>
                  <a:schemeClr val="accent2"/>
                </a:solidFill>
              </a:rPr>
              <a:t>Emotional Dysregulation</a:t>
            </a:r>
            <a:endParaRPr sz="3000">
              <a:solidFill>
                <a:schemeClr val="accent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ACEs?</a:t>
            </a:r>
            <a:endParaRPr/>
          </a:p>
        </p:txBody>
      </p:sp>
      <p:pic>
        <p:nvPicPr>
          <p:cNvPr descr="Crawford County Human Services does not own the copyrights to this video and we do not take credit for this video." id="131" name="Google Shape;131;p20" title="ACES Primer HD">
            <a:hlinkClick r:id="rId3"/>
          </p:cNvPr>
          <p:cNvPicPr preferRelativeResize="0"/>
          <p:nvPr/>
        </p:nvPicPr>
        <p:blipFill>
          <a:blip r:embed="rId4">
            <a:alphaModFix/>
          </a:blip>
          <a:stretch>
            <a:fillRect/>
          </a:stretch>
        </p:blipFill>
        <p:spPr>
          <a:xfrm>
            <a:off x="2061487" y="1152425"/>
            <a:ext cx="5021026" cy="3765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National, Oregon, and LCSD ACEs</a:t>
            </a:r>
            <a:endParaRPr/>
          </a:p>
        </p:txBody>
      </p:sp>
      <p:pic>
        <p:nvPicPr>
          <p:cNvPr id="137" name="Google Shape;137;p21"/>
          <p:cNvPicPr preferRelativeResize="0"/>
          <p:nvPr/>
        </p:nvPicPr>
        <p:blipFill>
          <a:blip r:embed="rId3">
            <a:alphaModFix/>
          </a:blip>
          <a:stretch>
            <a:fillRect/>
          </a:stretch>
        </p:blipFill>
        <p:spPr>
          <a:xfrm>
            <a:off x="452775" y="2648400"/>
            <a:ext cx="5032625" cy="2118225"/>
          </a:xfrm>
          <a:prstGeom prst="rect">
            <a:avLst/>
          </a:prstGeom>
          <a:noFill/>
          <a:ln>
            <a:noFill/>
          </a:ln>
        </p:spPr>
      </p:pic>
      <p:sp>
        <p:nvSpPr>
          <p:cNvPr id="138" name="Google Shape;138;p21"/>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What parts of the data catch your attention?</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How does this data make you feel?</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Are there implications for your work with students and families that had not occurred to you before?</a:t>
            </a:r>
            <a:endParaRPr>
              <a:solidFill>
                <a:srgbClr val="000000"/>
              </a:solidFill>
            </a:endParaRPr>
          </a:p>
        </p:txBody>
      </p:sp>
      <p:pic>
        <p:nvPicPr>
          <p:cNvPr descr="To celebrate 100,000 views on my last countdown, I decided to make a brand new one for you to use at your church, youth group, school, or wherever you want!&#10;&#10;Music Used :&#10;TheFatRat - Time Lapse&#10;Tobu - Colors&#10;&#10;Programs used :&#10;Adobe After Effects CC 2014&#10;&#10;Expect more frequent uploads in the future!" id="139" name="Google Shape;139;p21" title="Electric  - 5 Minute Countdown">
            <a:hlinkClick r:id="rId4"/>
          </p:cNvPr>
          <p:cNvPicPr preferRelativeResize="0"/>
          <p:nvPr/>
        </p:nvPicPr>
        <p:blipFill>
          <a:blip r:embed="rId5">
            <a:alphaModFix/>
          </a:blip>
          <a:stretch>
            <a:fillRect/>
          </a:stretch>
        </p:blipFill>
        <p:spPr>
          <a:xfrm>
            <a:off x="6145025" y="2699788"/>
            <a:ext cx="2687275" cy="2015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